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720" r:id="rId5"/>
    <p:sldId id="725" r:id="rId6"/>
    <p:sldId id="727" r:id="rId7"/>
    <p:sldId id="726" r:id="rId8"/>
    <p:sldId id="676" r:id="rId9"/>
  </p:sldIdLst>
  <p:sldSz cx="9144000" cy="5143500" type="screen16x9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80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orient="horz" pos="2700">
          <p15:clr>
            <a:srgbClr val="A4A3A4"/>
          </p15:clr>
        </p15:guide>
        <p15:guide id="4" orient="horz" pos="820">
          <p15:clr>
            <a:srgbClr val="A4A3A4"/>
          </p15:clr>
        </p15:guide>
        <p15:guide id="5" orient="horz" pos="276">
          <p15:clr>
            <a:srgbClr val="A4A3A4"/>
          </p15:clr>
        </p15:guide>
        <p15:guide id="6" orient="horz" pos="667" userDrawn="1">
          <p15:clr>
            <a:srgbClr val="A4A3A4"/>
          </p15:clr>
        </p15:guide>
        <p15:guide id="7" orient="horz" pos="540">
          <p15:clr>
            <a:srgbClr val="A4A3A4"/>
          </p15:clr>
        </p15:guide>
        <p15:guide id="8" orient="horz" pos="123" userDrawn="1">
          <p15:clr>
            <a:srgbClr val="A4A3A4"/>
          </p15:clr>
        </p15:guide>
        <p15:guide id="9" orient="horz" pos="1624">
          <p15:clr>
            <a:srgbClr val="A4A3A4"/>
          </p15:clr>
        </p15:guide>
        <p15:guide id="10" pos="3726" userDrawn="1">
          <p15:clr>
            <a:srgbClr val="A4A3A4"/>
          </p15:clr>
        </p15:guide>
        <p15:guide id="11" pos="4614" userDrawn="1">
          <p15:clr>
            <a:srgbClr val="A4A3A4"/>
          </p15:clr>
        </p15:guide>
        <p15:guide id="12" pos="2028" userDrawn="1">
          <p15:clr>
            <a:srgbClr val="A4A3A4"/>
          </p15:clr>
        </p15:guide>
        <p15:guide id="13" pos="2922" userDrawn="1">
          <p15:clr>
            <a:srgbClr val="A4A3A4"/>
          </p15:clr>
        </p15:guide>
        <p15:guide id="14" pos="249" userDrawn="1">
          <p15:clr>
            <a:srgbClr val="A4A3A4"/>
          </p15:clr>
        </p15:guide>
        <p15:guide id="15" pos="3810" userDrawn="1">
          <p15:clr>
            <a:srgbClr val="A4A3A4"/>
          </p15:clr>
        </p15:guide>
        <p15:guide id="16" pos="4698" userDrawn="1">
          <p15:clr>
            <a:srgbClr val="A4A3A4"/>
          </p15:clr>
        </p15:guide>
        <p15:guide id="17" pos="2832" userDrawn="1">
          <p15:clr>
            <a:srgbClr val="A4A3A4"/>
          </p15:clr>
        </p15:guide>
        <p15:guide id="18" pos="1944" userDrawn="1">
          <p15:clr>
            <a:srgbClr val="A4A3A4"/>
          </p15:clr>
        </p15:guide>
        <p15:guide id="19" pos="5502" userDrawn="1">
          <p15:clr>
            <a:srgbClr val="A4A3A4"/>
          </p15:clr>
        </p15:guide>
        <p15:guide id="20" pos="1140" userDrawn="1">
          <p15:clr>
            <a:srgbClr val="A4A3A4"/>
          </p15:clr>
        </p15:guide>
        <p15:guide id="21" pos="105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2D2"/>
    <a:srgbClr val="6F6F6E"/>
    <a:srgbClr val="EB6A0A"/>
    <a:srgbClr val="80D579"/>
    <a:srgbClr val="FDE1CC"/>
    <a:srgbClr val="D3F1FC"/>
    <a:srgbClr val="416E3F"/>
    <a:srgbClr val="FFFFFF"/>
    <a:srgbClr val="D8D8D8"/>
    <a:srgbClr val="2634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61" autoAdjust="0"/>
    <p:restoredTop sz="93488" autoAdjust="0"/>
  </p:normalViewPr>
  <p:slideViewPr>
    <p:cSldViewPr snapToObjects="1" showGuides="1">
      <p:cViewPr varScale="1">
        <p:scale>
          <a:sx n="113" d="100"/>
          <a:sy n="113" d="100"/>
        </p:scale>
        <p:origin x="672" y="77"/>
      </p:cViewPr>
      <p:guideLst>
        <p:guide orient="horz" pos="1080"/>
        <p:guide orient="horz" pos="2160"/>
        <p:guide orient="horz" pos="2700"/>
        <p:guide orient="horz" pos="820"/>
        <p:guide orient="horz" pos="276"/>
        <p:guide orient="horz" pos="667"/>
        <p:guide orient="horz" pos="540"/>
        <p:guide orient="horz" pos="123"/>
        <p:guide orient="horz" pos="1624"/>
        <p:guide pos="3726"/>
        <p:guide pos="4614"/>
        <p:guide pos="2028"/>
        <p:guide pos="2922"/>
        <p:guide pos="249"/>
        <p:guide pos="3810"/>
        <p:guide pos="4698"/>
        <p:guide pos="2832"/>
        <p:guide pos="1944"/>
        <p:guide pos="5502"/>
        <p:guide pos="1140"/>
        <p:guide pos="105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C82D67-E1B7-C047-BE23-E16A40BF4B75}" type="datetime1">
              <a:rPr lang="de-DE" smtClean="0"/>
              <a:t>25.08.2021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1212B1-F401-4549-9010-02CF5DE1E2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21834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89FC7-67E3-EB45-B447-CA18EFD33F6C}" type="datetime1">
              <a:rPr lang="de-DE" smtClean="0"/>
              <a:t>25.08.2021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D99300-C3F4-D945-803E-8391A8FBF9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98553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8.emf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nplatzhalter 5"/>
          <p:cNvSpPr txBox="1">
            <a:spLocks/>
          </p:cNvSpPr>
          <p:nvPr userDrawn="1"/>
        </p:nvSpPr>
        <p:spPr>
          <a:xfrm>
            <a:off x="7958777" y="4740377"/>
            <a:ext cx="861694" cy="1697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de-DE"/>
            </a:defPPr>
            <a:lvl1pPr marL="0" algn="r" defTabSz="457200" rtl="0" eaLnBrk="1" latinLnBrk="0" hangingPunct="1">
              <a:lnSpc>
                <a:spcPct val="60000"/>
              </a:lnSpc>
              <a:defRPr sz="800" kern="1200">
                <a:solidFill>
                  <a:srgbClr val="0092D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//</a:t>
            </a:r>
            <a:r>
              <a:rPr lang="de-DE" dirty="0"/>
              <a:t> </a:t>
            </a:r>
            <a:fld id="{8E821C83-84D4-BF47-9BEB-DE7BBACF0AD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Rechteck 7"/>
          <p:cNvSpPr/>
          <p:nvPr userDrawn="1"/>
        </p:nvSpPr>
        <p:spPr>
          <a:xfrm>
            <a:off x="0" y="1709365"/>
            <a:ext cx="9144000" cy="3434135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BA2E3"/>
              </a:solidFill>
            </a:endParaRPr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>
          <a:xfrm>
            <a:off x="246705" y="2051050"/>
            <a:ext cx="5679348" cy="961202"/>
          </a:xfrm>
          <a:prstGeom prst="rect">
            <a:avLst/>
          </a:prstGeom>
        </p:spPr>
        <p:txBody>
          <a:bodyPr bIns="0" anchor="b">
            <a:noAutofit/>
          </a:bodyPr>
          <a:lstStyle>
            <a:lvl1pPr algn="r">
              <a:lnSpc>
                <a:spcPct val="80000"/>
              </a:lnSpc>
              <a:spcAft>
                <a:spcPts val="0"/>
              </a:spcAft>
              <a:defRPr sz="3600" b="1" cap="all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PPP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384550" y="3987800"/>
            <a:ext cx="2546350" cy="3683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80000"/>
              </a:lnSpc>
              <a:buNone/>
              <a:defRPr sz="1000" cap="all" baseline="0"/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de-DE" dirty="0"/>
              <a:t>KURZBESCHREIBUNG</a:t>
            </a:r>
          </a:p>
          <a:p>
            <a:pPr lvl="0"/>
            <a:r>
              <a:rPr lang="de-DE" dirty="0"/>
              <a:t>ÜBER MEHRERE ZEILEN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51479" y="3012253"/>
            <a:ext cx="5679348" cy="10263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80000"/>
              </a:lnSpc>
              <a:buNone/>
              <a:defRPr sz="3600" cap="all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Titelzusatz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403" y="92538"/>
            <a:ext cx="1632727" cy="5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84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apiteltitel Bild ganz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feld 18"/>
          <p:cNvSpPr txBox="1"/>
          <p:nvPr userDrawn="1"/>
        </p:nvSpPr>
        <p:spPr>
          <a:xfrm>
            <a:off x="0" y="-1281331"/>
            <a:ext cx="91440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b="1" dirty="0">
                <a:latin typeface="Georgia"/>
                <a:cs typeface="Georgia"/>
              </a:rPr>
              <a:t>Formatfüllendes</a:t>
            </a:r>
            <a:r>
              <a:rPr lang="de-DE" b="1" baseline="0" dirty="0">
                <a:latin typeface="Georgia"/>
                <a:cs typeface="Georgia"/>
              </a:rPr>
              <a:t> Bild</a:t>
            </a:r>
            <a:r>
              <a:rPr lang="de-DE" b="1" dirty="0">
                <a:latin typeface="Georgia"/>
                <a:cs typeface="Georgia"/>
              </a:rPr>
              <a:t> als Folien-Hintergrund einfügen:</a:t>
            </a:r>
          </a:p>
          <a:p>
            <a:pPr lvl="0" algn="ctr"/>
            <a:endParaRPr lang="de-DE" sz="800" b="1" i="0" dirty="0">
              <a:latin typeface="Georgia"/>
              <a:cs typeface="Georgia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i="0" baseline="0" dirty="0">
                <a:latin typeface="Georgia"/>
                <a:cs typeface="Georgia"/>
              </a:rPr>
              <a:t>Rechtsklick auf Folie &gt; Hintergrund formatieren &gt; Bild o. Struktur &gt; Bild auswählen</a:t>
            </a:r>
            <a:endParaRPr lang="de-DE" sz="1800" i="0" dirty="0">
              <a:latin typeface="Georgia"/>
              <a:cs typeface="Georgia"/>
            </a:endParaRPr>
          </a:p>
          <a:p>
            <a:pPr lvl="0" algn="ctr"/>
            <a:r>
              <a:rPr lang="de-DE" i="1" dirty="0">
                <a:latin typeface="Georgia"/>
                <a:cs typeface="Georgia"/>
              </a:rPr>
              <a:t>Die</a:t>
            </a:r>
            <a:r>
              <a:rPr lang="de-DE" i="1" baseline="0" dirty="0">
                <a:latin typeface="Georgia"/>
                <a:cs typeface="Georgia"/>
              </a:rPr>
              <a:t> Bilder müsse ein </a:t>
            </a:r>
            <a:r>
              <a:rPr lang="de-DE" i="1" dirty="0">
                <a:latin typeface="Georgia"/>
                <a:cs typeface="Georgia"/>
              </a:rPr>
              <a:t>Seitenverhältnis von</a:t>
            </a:r>
            <a:r>
              <a:rPr lang="de-DE" i="1" baseline="0" dirty="0">
                <a:latin typeface="Georgia"/>
                <a:cs typeface="Georgia"/>
              </a:rPr>
              <a:t> 16:9 haben!</a:t>
            </a:r>
          </a:p>
        </p:txBody>
      </p:sp>
      <p:sp>
        <p:nvSpPr>
          <p:cNvPr id="11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04800" y="3933147"/>
            <a:ext cx="7016750" cy="59689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lnSpc>
                <a:spcPct val="60000"/>
              </a:lnSpc>
              <a:buNone/>
              <a:defRPr lang="de-DE" sz="1800" kern="1200" cap="all" dirty="0">
                <a:solidFill>
                  <a:srgbClr val="0092D2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de-DE" dirty="0" err="1"/>
              <a:t>Subthema</a:t>
            </a:r>
            <a:endParaRPr lang="de-DE" dirty="0"/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09206" y="3336246"/>
            <a:ext cx="7012344" cy="59690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lang="de-DE" sz="1800" b="1" kern="1200" cap="all" baseline="0" dirty="0">
                <a:solidFill>
                  <a:srgbClr val="0092D2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de-DE" dirty="0" err="1"/>
              <a:t>ThemenHeadline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2867326-4AE9-794E-8F64-CB236DB707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9793" y="176093"/>
            <a:ext cx="1386229" cy="481532"/>
          </a:xfrm>
          <a:prstGeom prst="rect">
            <a:avLst/>
          </a:prstGeom>
        </p:spPr>
      </p:pic>
      <p:sp>
        <p:nvSpPr>
          <p:cNvPr id="8" name="Rechteck 7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sp>
        <p:nvSpPr>
          <p:cNvPr id="15" name="Rechteck 14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403" y="92538"/>
            <a:ext cx="1632727" cy="5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873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hemenheadline leer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" b="24343"/>
          <a:stretch/>
        </p:blipFill>
        <p:spPr>
          <a:xfrm>
            <a:off x="0" y="-20537"/>
            <a:ext cx="9144000" cy="5184576"/>
          </a:xfrm>
          <a:prstGeom prst="rect">
            <a:avLst/>
          </a:prstGeom>
        </p:spPr>
      </p:pic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763408" y="4738813"/>
            <a:ext cx="1057063" cy="1697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de-DE"/>
            </a:defPPr>
            <a:lvl1pPr marL="0" algn="r" defTabSz="457200" rtl="0" eaLnBrk="1" latinLnBrk="0" hangingPunct="1">
              <a:lnSpc>
                <a:spcPct val="60000"/>
              </a:lnSpc>
              <a:defRPr sz="800" kern="1200">
                <a:solidFill>
                  <a:srgbClr val="0092D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prstClr val="black"/>
                </a:solidFill>
              </a:rPr>
              <a:t>//</a:t>
            </a:r>
            <a:r>
              <a:rPr lang="de-DE" dirty="0"/>
              <a:t> </a:t>
            </a:r>
            <a:fld id="{DA28A8A7-1DE1-8B42-B22F-FAE404325B0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extplatzhalt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3157595" y="4710100"/>
            <a:ext cx="2298700" cy="3365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750"/>
            </a:lvl1pPr>
          </a:lstStyle>
          <a:p>
            <a:pPr lvl="0"/>
            <a:r>
              <a:rPr lang="de-DE" dirty="0"/>
              <a:t>Titel der PPP</a:t>
            </a:r>
          </a:p>
          <a:p>
            <a:pPr lvl="0"/>
            <a:r>
              <a:rPr lang="de-DE" dirty="0"/>
              <a:t>Kapiteltitel</a:t>
            </a:r>
          </a:p>
        </p:txBody>
      </p:sp>
      <p:sp>
        <p:nvSpPr>
          <p:cNvPr id="9" name="Textplatzhalt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5986532" y="4705338"/>
            <a:ext cx="1881187" cy="3365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750"/>
            </a:lvl1pPr>
            <a:lvl2pPr marL="457200" indent="0">
              <a:buNone/>
              <a:defRPr sz="750"/>
            </a:lvl2pPr>
            <a:lvl3pPr marL="914400" indent="0">
              <a:buNone/>
              <a:defRPr sz="750"/>
            </a:lvl3pPr>
            <a:lvl4pPr marL="1371600" indent="0">
              <a:buNone/>
              <a:defRPr sz="750"/>
            </a:lvl4pPr>
            <a:lvl5pPr marL="1828800" indent="0">
              <a:buNone/>
              <a:defRPr sz="750"/>
            </a:lvl5pPr>
          </a:lstStyle>
          <a:p>
            <a:pPr lvl="0"/>
            <a:r>
              <a:rPr lang="de-DE" dirty="0"/>
              <a:t>Name der Unterfolie</a:t>
            </a:r>
          </a:p>
        </p:txBody>
      </p:sp>
      <p:cxnSp>
        <p:nvCxnSpPr>
          <p:cNvPr id="20" name="Gerade Verbindung 19"/>
          <p:cNvCxnSpPr/>
          <p:nvPr userDrawn="1"/>
        </p:nvCxnSpPr>
        <p:spPr>
          <a:xfrm>
            <a:off x="400050" y="4654538"/>
            <a:ext cx="8337550" cy="0"/>
          </a:xfrm>
          <a:prstGeom prst="line">
            <a:avLst/>
          </a:prstGeom>
          <a:ln w="9525" cap="rnd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>
          <a:xfrm>
            <a:off x="3179820" y="4670413"/>
            <a:ext cx="0" cy="176212"/>
          </a:xfrm>
          <a:prstGeom prst="line">
            <a:avLst/>
          </a:prstGeom>
          <a:ln w="9525" cap="rnd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/>
          <p:cNvCxnSpPr/>
          <p:nvPr userDrawn="1"/>
        </p:nvCxnSpPr>
        <p:spPr>
          <a:xfrm>
            <a:off x="6015038" y="4670413"/>
            <a:ext cx="0" cy="176212"/>
          </a:xfrm>
          <a:prstGeom prst="line">
            <a:avLst/>
          </a:prstGeom>
          <a:ln w="9525" cap="rnd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09206" y="520700"/>
            <a:ext cx="7012344" cy="5969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lang="de-DE" sz="1800" b="1" kern="1200" cap="all" baseline="0" dirty="0">
                <a:solidFill>
                  <a:srgbClr val="0092D2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de-DE" dirty="0" err="1"/>
              <a:t>ThemenHeadline</a:t>
            </a:r>
            <a:endParaRPr lang="de-DE" dirty="0"/>
          </a:p>
        </p:txBody>
      </p:sp>
      <p:sp>
        <p:nvSpPr>
          <p:cNvPr id="13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04800" y="1117600"/>
            <a:ext cx="7016750" cy="596899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60000"/>
              </a:lnSpc>
              <a:buNone/>
              <a:defRPr lang="de-DE" sz="1800" kern="1200" cap="all" dirty="0">
                <a:solidFill>
                  <a:srgbClr val="0092D2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de-DE" dirty="0" err="1"/>
              <a:t>Subthema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2867326-4AE9-794E-8F64-CB236DB707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09793" y="176093"/>
            <a:ext cx="1386229" cy="481532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304789" y="4710351"/>
            <a:ext cx="189094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50" dirty="0">
                <a:solidFill>
                  <a:srgbClr val="0092D2"/>
                </a:solidFill>
                <a:latin typeface="Verdana"/>
                <a:cs typeface="Verdana"/>
              </a:rPr>
              <a:t>www.internationaldataspaces.org</a:t>
            </a:r>
          </a:p>
        </p:txBody>
      </p:sp>
      <p:sp>
        <p:nvSpPr>
          <p:cNvPr id="16" name="Rechteck 15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403" y="92538"/>
            <a:ext cx="1632727" cy="5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00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Insert Picture Here.png"/>
          <p:cNvSpPr>
            <a:spLocks noGrp="1"/>
          </p:cNvSpPr>
          <p:nvPr>
            <p:ph type="pic" sz="quarter" idx="13"/>
          </p:nvPr>
        </p:nvSpPr>
        <p:spPr>
          <a:xfrm>
            <a:off x="476250" y="476250"/>
            <a:ext cx="2047875" cy="2095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17" name="Insert Picture Here.png"/>
          <p:cNvSpPr>
            <a:spLocks noGrp="1"/>
          </p:cNvSpPr>
          <p:nvPr>
            <p:ph type="pic" sz="quarter" idx="14"/>
          </p:nvPr>
        </p:nvSpPr>
        <p:spPr>
          <a:xfrm>
            <a:off x="2524125" y="476250"/>
            <a:ext cx="2047875" cy="2095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18" name="Insert Picture Here.png"/>
          <p:cNvSpPr>
            <a:spLocks noGrp="1"/>
          </p:cNvSpPr>
          <p:nvPr>
            <p:ph type="pic" sz="quarter" idx="15"/>
          </p:nvPr>
        </p:nvSpPr>
        <p:spPr>
          <a:xfrm>
            <a:off x="4572000" y="476250"/>
            <a:ext cx="2047875" cy="2095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19" name="Insert Picture Here.png"/>
          <p:cNvSpPr>
            <a:spLocks noGrp="1"/>
          </p:cNvSpPr>
          <p:nvPr>
            <p:ph type="pic" sz="quarter" idx="16"/>
          </p:nvPr>
        </p:nvSpPr>
        <p:spPr>
          <a:xfrm>
            <a:off x="6617570" y="476250"/>
            <a:ext cx="2047875" cy="2095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0" name="Insert Picture Here.png"/>
          <p:cNvSpPr>
            <a:spLocks noGrp="1"/>
          </p:cNvSpPr>
          <p:nvPr>
            <p:ph type="pic" sz="quarter" idx="17"/>
          </p:nvPr>
        </p:nvSpPr>
        <p:spPr>
          <a:xfrm>
            <a:off x="477403" y="2571750"/>
            <a:ext cx="2047875" cy="2095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1" name="Insert Picture Here.png"/>
          <p:cNvSpPr>
            <a:spLocks noGrp="1"/>
          </p:cNvSpPr>
          <p:nvPr>
            <p:ph type="pic" sz="quarter" idx="18"/>
          </p:nvPr>
        </p:nvSpPr>
        <p:spPr>
          <a:xfrm>
            <a:off x="2525278" y="2571750"/>
            <a:ext cx="2047875" cy="2095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2" name="Insert Picture Here.png"/>
          <p:cNvSpPr>
            <a:spLocks noGrp="1"/>
          </p:cNvSpPr>
          <p:nvPr>
            <p:ph type="pic" sz="quarter" idx="19"/>
          </p:nvPr>
        </p:nvSpPr>
        <p:spPr>
          <a:xfrm>
            <a:off x="4573153" y="2571750"/>
            <a:ext cx="2047875" cy="2095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3" name="Insert Picture Here.png"/>
          <p:cNvSpPr>
            <a:spLocks noGrp="1"/>
          </p:cNvSpPr>
          <p:nvPr>
            <p:ph type="pic" sz="quarter" idx="20"/>
          </p:nvPr>
        </p:nvSpPr>
        <p:spPr>
          <a:xfrm>
            <a:off x="6618723" y="2571750"/>
            <a:ext cx="2047875" cy="2095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62937" y="476250"/>
            <a:ext cx="404813" cy="21431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378490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8060" y="4824933"/>
            <a:ext cx="280526" cy="92333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b">
            <a:spAutoFit/>
          </a:bodyPr>
          <a:lstStyle>
            <a:lvl1pPr marL="0" indent="0">
              <a:buNone/>
              <a:defRPr lang="de-DE" sz="600" kern="1200" dirty="0" smtClean="0">
                <a:solidFill>
                  <a:schemeClr val="bg1">
                    <a:lumMod val="50000"/>
                  </a:schemeClr>
                </a:solidFill>
                <a:latin typeface="Frutiger LT Com 55 Roman" pitchFamily="34" charset="0"/>
              </a:defRPr>
            </a:lvl1pPr>
          </a:lstStyle>
          <a:p>
            <a:pPr lvl="0">
              <a:spcBef>
                <a:spcPts val="0"/>
              </a:spcBef>
              <a:spcAft>
                <a:spcPct val="0"/>
              </a:spcAft>
            </a:pPr>
            <a:r>
              <a:rPr lang="en-IN" noProof="0" dirty="0" err="1"/>
              <a:t>Quellen</a:t>
            </a:r>
            <a:endParaRPr lang="en-IN" noProof="0" dirty="0"/>
          </a:p>
        </p:txBody>
      </p:sp>
      <p:sp>
        <p:nvSpPr>
          <p:cNvPr id="5" name="Titel 8"/>
          <p:cNvSpPr>
            <a:spLocks noGrp="1"/>
          </p:cNvSpPr>
          <p:nvPr>
            <p:ph type="title"/>
          </p:nvPr>
        </p:nvSpPr>
        <p:spPr>
          <a:xfrm>
            <a:off x="467916" y="251100"/>
            <a:ext cx="8193901" cy="919155"/>
          </a:xfrm>
        </p:spPr>
        <p:txBody>
          <a:bodyPr wrap="square">
            <a:normAutofit/>
          </a:bodyPr>
          <a:lstStyle>
            <a:lvl1pPr>
              <a:defRPr b="1">
                <a:latin typeface="+mj-lt"/>
              </a:defRPr>
            </a:lvl1pPr>
          </a:lstStyle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4794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192" y="119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3" imgH="353" progId="TCLayout.ActiveDocument.1">
                  <p:embed/>
                </p:oleObj>
              </mc:Choice>
              <mc:Fallback>
                <p:oleObj name="think-cell Folie" r:id="rId3" imgW="353" imgH="353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2" y="1192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6727" y="1329928"/>
            <a:ext cx="8209731" cy="3186038"/>
          </a:xfrm>
        </p:spPr>
        <p:txBody>
          <a:bodyPr/>
          <a:lstStyle/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  <p:sp>
        <p:nvSpPr>
          <p:cNvPr id="5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8060" y="4824933"/>
            <a:ext cx="280526" cy="92333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b">
            <a:spAutoFit/>
          </a:bodyPr>
          <a:lstStyle>
            <a:lvl1pPr marL="0" indent="0">
              <a:buNone/>
              <a:defRPr lang="de-DE" sz="600" kern="1200" dirty="0" smtClean="0">
                <a:solidFill>
                  <a:schemeClr val="bg1">
                    <a:lumMod val="50000"/>
                  </a:schemeClr>
                </a:solidFill>
                <a:latin typeface="Frutiger LT Com 55 Roman" pitchFamily="34" charset="0"/>
              </a:defRPr>
            </a:lvl1pPr>
          </a:lstStyle>
          <a:p>
            <a:pPr lvl="0">
              <a:spcBef>
                <a:spcPts val="0"/>
              </a:spcBef>
              <a:spcAft>
                <a:spcPct val="0"/>
              </a:spcAft>
            </a:pPr>
            <a:r>
              <a:rPr lang="en-IN" noProof="0" dirty="0" err="1"/>
              <a:t>Quellen</a:t>
            </a:r>
            <a:endParaRPr lang="en-IN" noProof="0" dirty="0"/>
          </a:p>
        </p:txBody>
      </p:sp>
      <p:sp>
        <p:nvSpPr>
          <p:cNvPr id="6" name="Titel 8"/>
          <p:cNvSpPr>
            <a:spLocks noGrp="1"/>
          </p:cNvSpPr>
          <p:nvPr>
            <p:ph type="title"/>
          </p:nvPr>
        </p:nvSpPr>
        <p:spPr>
          <a:xfrm>
            <a:off x="467916" y="251100"/>
            <a:ext cx="8193901" cy="919155"/>
          </a:xfrm>
        </p:spPr>
        <p:txBody>
          <a:bodyPr wrap="square">
            <a:normAutofit/>
          </a:bodyPr>
          <a:lstStyle>
            <a:lvl1pPr>
              <a:defRPr b="1">
                <a:latin typeface="+mj-lt"/>
              </a:defRPr>
            </a:lvl1pPr>
          </a:lstStyle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0481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eme Headline_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09206" y="520700"/>
            <a:ext cx="7012344" cy="5969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1800" b="1" cap="all" baseline="0">
                <a:solidFill>
                  <a:srgbClr val="0BA2E3"/>
                </a:solidFill>
              </a:defRPr>
            </a:lvl1pPr>
          </a:lstStyle>
          <a:p>
            <a:r>
              <a:rPr lang="de-DE" dirty="0" err="1"/>
              <a:t>Theme</a:t>
            </a:r>
            <a:r>
              <a:rPr lang="de-DE" dirty="0"/>
              <a:t> Headline</a:t>
            </a:r>
          </a:p>
        </p:txBody>
      </p:sp>
      <p:sp>
        <p:nvSpPr>
          <p:cNvPr id="13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04800" y="1117600"/>
            <a:ext cx="7016750" cy="596899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60000"/>
              </a:lnSpc>
              <a:buNone/>
              <a:defRPr sz="1800" cap="all">
                <a:solidFill>
                  <a:srgbClr val="0BA2E3"/>
                </a:solidFill>
              </a:defRPr>
            </a:lvl1pPr>
          </a:lstStyle>
          <a:p>
            <a:pPr lvl="0"/>
            <a:r>
              <a:rPr lang="de-DE" dirty="0" err="1"/>
              <a:t>Subtitle</a:t>
            </a:r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099" y="154696"/>
            <a:ext cx="1568901" cy="569971"/>
          </a:xfrm>
          <a:prstGeom prst="rect">
            <a:avLst/>
          </a:prstGeom>
        </p:spPr>
      </p:pic>
      <p:cxnSp>
        <p:nvCxnSpPr>
          <p:cNvPr id="32" name="Gerade Verbindung 19"/>
          <p:cNvCxnSpPr/>
          <p:nvPr userDrawn="1"/>
        </p:nvCxnSpPr>
        <p:spPr>
          <a:xfrm>
            <a:off x="400050" y="4654538"/>
            <a:ext cx="8337550" cy="0"/>
          </a:xfrm>
          <a:prstGeom prst="line">
            <a:avLst/>
          </a:prstGeom>
          <a:ln w="9525" cap="rnd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feld 32"/>
          <p:cNvSpPr txBox="1"/>
          <p:nvPr userDrawn="1"/>
        </p:nvSpPr>
        <p:spPr>
          <a:xfrm>
            <a:off x="304789" y="4733091"/>
            <a:ext cx="1796856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50" dirty="0">
                <a:solidFill>
                  <a:srgbClr val="0BA2E3"/>
                </a:solidFill>
                <a:latin typeface="Verdana"/>
                <a:cs typeface="Verdana"/>
              </a:rPr>
              <a:t>www.internationaldataspaces.org</a:t>
            </a:r>
          </a:p>
        </p:txBody>
      </p:sp>
      <p:sp>
        <p:nvSpPr>
          <p:cNvPr id="34" name="Foliennummernplatzhalter 5"/>
          <p:cNvSpPr txBox="1">
            <a:spLocks/>
          </p:cNvSpPr>
          <p:nvPr userDrawn="1"/>
        </p:nvSpPr>
        <p:spPr>
          <a:xfrm>
            <a:off x="7763408" y="4770440"/>
            <a:ext cx="1057063" cy="1697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de-DE"/>
            </a:defPPr>
            <a:lvl1pPr marL="0" algn="r" defTabSz="457200" rtl="0" eaLnBrk="1" latinLnBrk="0" hangingPunct="1">
              <a:lnSpc>
                <a:spcPct val="60000"/>
              </a:lnSpc>
              <a:defRPr sz="800" kern="1200">
                <a:solidFill>
                  <a:srgbClr val="0092D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//</a:t>
            </a:r>
            <a:r>
              <a:rPr lang="de-DE" dirty="0"/>
              <a:t> </a:t>
            </a:r>
            <a:fld id="{DA28A8A7-1DE1-8B42-B22F-FAE404325B08}" type="slidenum">
              <a:rPr lang="de-DE" smtClean="0">
                <a:solidFill>
                  <a:srgbClr val="0BA2E3"/>
                </a:solidFill>
              </a:rPr>
              <a:t>‹Nr.›</a:t>
            </a:fld>
            <a:endParaRPr lang="de-DE" dirty="0">
              <a:solidFill>
                <a:srgbClr val="0BA2E3"/>
              </a:solidFill>
            </a:endParaRPr>
          </a:p>
        </p:txBody>
      </p:sp>
      <p:sp>
        <p:nvSpPr>
          <p:cNvPr id="35" name="Shape"/>
          <p:cNvSpPr/>
          <p:nvPr userDrawn="1"/>
        </p:nvSpPr>
        <p:spPr>
          <a:xfrm>
            <a:off x="3007576" y="4727768"/>
            <a:ext cx="261111" cy="2124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5" extrusionOk="0">
                <a:moveTo>
                  <a:pt x="14735" y="0"/>
                </a:moveTo>
                <a:cubicBezTo>
                  <a:pt x="16497" y="0"/>
                  <a:pt x="17287" y="960"/>
                  <a:pt x="18294" y="1876"/>
                </a:cubicBezTo>
                <a:cubicBezTo>
                  <a:pt x="19048" y="1876"/>
                  <a:pt x="20055" y="1265"/>
                  <a:pt x="20558" y="960"/>
                </a:cubicBezTo>
                <a:cubicBezTo>
                  <a:pt x="20845" y="655"/>
                  <a:pt x="20845" y="655"/>
                  <a:pt x="21097" y="655"/>
                </a:cubicBezTo>
                <a:cubicBezTo>
                  <a:pt x="20845" y="1571"/>
                  <a:pt x="20306" y="2487"/>
                  <a:pt x="19551" y="3098"/>
                </a:cubicBezTo>
                <a:cubicBezTo>
                  <a:pt x="19551" y="3098"/>
                  <a:pt x="19300" y="3404"/>
                  <a:pt x="19048" y="3404"/>
                </a:cubicBezTo>
                <a:cubicBezTo>
                  <a:pt x="20055" y="3404"/>
                  <a:pt x="20845" y="2793"/>
                  <a:pt x="21600" y="2793"/>
                </a:cubicBezTo>
                <a:cubicBezTo>
                  <a:pt x="21348" y="3404"/>
                  <a:pt x="20845" y="4320"/>
                  <a:pt x="20055" y="4625"/>
                </a:cubicBezTo>
                <a:cubicBezTo>
                  <a:pt x="19803" y="4931"/>
                  <a:pt x="19803" y="5280"/>
                  <a:pt x="19551" y="5585"/>
                </a:cubicBezTo>
                <a:cubicBezTo>
                  <a:pt x="19551" y="6807"/>
                  <a:pt x="19551" y="7724"/>
                  <a:pt x="19300" y="8945"/>
                </a:cubicBezTo>
                <a:cubicBezTo>
                  <a:pt x="18042" y="14836"/>
                  <a:pt x="15239" y="19156"/>
                  <a:pt x="10674" y="20989"/>
                </a:cubicBezTo>
                <a:cubicBezTo>
                  <a:pt x="8877" y="21600"/>
                  <a:pt x="6110" y="21600"/>
                  <a:pt x="4313" y="21295"/>
                </a:cubicBezTo>
                <a:cubicBezTo>
                  <a:pt x="3306" y="20989"/>
                  <a:pt x="2552" y="20684"/>
                  <a:pt x="1509" y="20073"/>
                </a:cubicBezTo>
                <a:cubicBezTo>
                  <a:pt x="1258" y="19767"/>
                  <a:pt x="755" y="19767"/>
                  <a:pt x="503" y="19462"/>
                </a:cubicBezTo>
                <a:cubicBezTo>
                  <a:pt x="252" y="19156"/>
                  <a:pt x="252" y="19156"/>
                  <a:pt x="0" y="19156"/>
                </a:cubicBezTo>
                <a:cubicBezTo>
                  <a:pt x="503" y="19156"/>
                  <a:pt x="1006" y="19156"/>
                  <a:pt x="1509" y="19156"/>
                </a:cubicBezTo>
                <a:cubicBezTo>
                  <a:pt x="1797" y="19156"/>
                  <a:pt x="2300" y="19156"/>
                  <a:pt x="2803" y="18851"/>
                </a:cubicBezTo>
                <a:cubicBezTo>
                  <a:pt x="3810" y="18502"/>
                  <a:pt x="4564" y="18196"/>
                  <a:pt x="5319" y="17891"/>
                </a:cubicBezTo>
                <a:cubicBezTo>
                  <a:pt x="5858" y="17585"/>
                  <a:pt x="6361" y="17280"/>
                  <a:pt x="6613" y="16669"/>
                </a:cubicBezTo>
                <a:cubicBezTo>
                  <a:pt x="6110" y="16669"/>
                  <a:pt x="5607" y="16669"/>
                  <a:pt x="5319" y="16669"/>
                </a:cubicBezTo>
                <a:cubicBezTo>
                  <a:pt x="3810" y="16058"/>
                  <a:pt x="3055" y="14836"/>
                  <a:pt x="2552" y="12960"/>
                </a:cubicBezTo>
                <a:cubicBezTo>
                  <a:pt x="2803" y="13265"/>
                  <a:pt x="4061" y="13265"/>
                  <a:pt x="4313" y="12960"/>
                </a:cubicBezTo>
                <a:cubicBezTo>
                  <a:pt x="3810" y="12960"/>
                  <a:pt x="3306" y="12655"/>
                  <a:pt x="3055" y="12349"/>
                </a:cubicBezTo>
                <a:cubicBezTo>
                  <a:pt x="1797" y="11433"/>
                  <a:pt x="755" y="9905"/>
                  <a:pt x="755" y="7724"/>
                </a:cubicBezTo>
                <a:cubicBezTo>
                  <a:pt x="1006" y="7724"/>
                  <a:pt x="1258" y="7724"/>
                  <a:pt x="1258" y="8029"/>
                </a:cubicBezTo>
                <a:cubicBezTo>
                  <a:pt x="1509" y="8029"/>
                  <a:pt x="1797" y="8029"/>
                  <a:pt x="2300" y="8335"/>
                </a:cubicBezTo>
                <a:lnTo>
                  <a:pt x="2803" y="8335"/>
                </a:lnTo>
                <a:cubicBezTo>
                  <a:pt x="2552" y="8029"/>
                  <a:pt x="2300" y="7724"/>
                  <a:pt x="2049" y="7418"/>
                </a:cubicBezTo>
                <a:cubicBezTo>
                  <a:pt x="1258" y="6196"/>
                  <a:pt x="503" y="4625"/>
                  <a:pt x="1006" y="2487"/>
                </a:cubicBezTo>
                <a:cubicBezTo>
                  <a:pt x="1006" y="1876"/>
                  <a:pt x="1258" y="1571"/>
                  <a:pt x="1509" y="1265"/>
                </a:cubicBezTo>
                <a:cubicBezTo>
                  <a:pt x="1509" y="1265"/>
                  <a:pt x="1797" y="1571"/>
                  <a:pt x="2049" y="1571"/>
                </a:cubicBezTo>
                <a:cubicBezTo>
                  <a:pt x="2300" y="2182"/>
                  <a:pt x="2803" y="2793"/>
                  <a:pt x="3306" y="3098"/>
                </a:cubicBezTo>
                <a:cubicBezTo>
                  <a:pt x="4816" y="4625"/>
                  <a:pt x="6361" y="5585"/>
                  <a:pt x="8626" y="6502"/>
                </a:cubicBezTo>
                <a:cubicBezTo>
                  <a:pt x="9380" y="6502"/>
                  <a:pt x="9919" y="6807"/>
                  <a:pt x="10674" y="6807"/>
                </a:cubicBezTo>
                <a:cubicBezTo>
                  <a:pt x="10423" y="5891"/>
                  <a:pt x="10423" y="4931"/>
                  <a:pt x="10674" y="4320"/>
                </a:cubicBezTo>
                <a:cubicBezTo>
                  <a:pt x="11177" y="2487"/>
                  <a:pt x="11932" y="1265"/>
                  <a:pt x="13226" y="655"/>
                </a:cubicBezTo>
                <a:cubicBezTo>
                  <a:pt x="13478" y="349"/>
                  <a:pt x="13981" y="349"/>
                  <a:pt x="14232" y="349"/>
                </a:cubicBezTo>
                <a:cubicBezTo>
                  <a:pt x="14484" y="349"/>
                  <a:pt x="14484" y="0"/>
                  <a:pt x="14735" y="0"/>
                </a:cubicBezTo>
              </a:path>
            </a:pathLst>
          </a:custGeom>
          <a:solidFill>
            <a:srgbClr val="0BA2E3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lnSpc>
                <a:spcPct val="80000"/>
              </a:lnSpc>
              <a:defRPr sz="7000" cap="all" spc="140">
                <a:solidFill>
                  <a:srgbClr val="FFFFFF"/>
                </a:solidFill>
                <a:latin typeface="Montserrat-Bold"/>
                <a:ea typeface="Montserrat-Bold"/>
                <a:cs typeface="Montserrat-Bold"/>
                <a:sym typeface="Montserrat-Bold"/>
              </a:defRPr>
            </a:pPr>
            <a:endParaRPr/>
          </a:p>
        </p:txBody>
      </p:sp>
      <p:sp>
        <p:nvSpPr>
          <p:cNvPr id="36" name="Rechteck 35"/>
          <p:cNvSpPr/>
          <p:nvPr userDrawn="1"/>
        </p:nvSpPr>
        <p:spPr>
          <a:xfrm>
            <a:off x="3244312" y="4732753"/>
            <a:ext cx="1007007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de-DE" sz="750" kern="1200" dirty="0">
                <a:solidFill>
                  <a:schemeClr val="tx1"/>
                </a:solidFill>
                <a:latin typeface="Verdana"/>
                <a:ea typeface="+mn-ea"/>
                <a:cs typeface="Verdana"/>
              </a:rPr>
              <a:t>@</a:t>
            </a:r>
            <a:r>
              <a:rPr lang="de-DE" sz="750" kern="1200" dirty="0" err="1">
                <a:solidFill>
                  <a:schemeClr val="tx1"/>
                </a:solidFill>
                <a:latin typeface="Verdana"/>
                <a:ea typeface="+mn-ea"/>
                <a:cs typeface="Verdana"/>
              </a:rPr>
              <a:t>ids_association</a:t>
            </a:r>
            <a:endParaRPr lang="de-DE" sz="750" kern="1200" dirty="0">
              <a:solidFill>
                <a:schemeClr val="tx1"/>
              </a:solidFill>
              <a:latin typeface="Verdana"/>
              <a:ea typeface="+mn-ea"/>
              <a:cs typeface="Verdana"/>
            </a:endParaRPr>
          </a:p>
        </p:txBody>
      </p:sp>
      <p:sp>
        <p:nvSpPr>
          <p:cNvPr id="37" name="Textplatzhalt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5409005" y="4730009"/>
            <a:ext cx="1881187" cy="3365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750" baseline="0"/>
            </a:lvl1pPr>
            <a:lvl2pPr marL="457200" indent="0">
              <a:buNone/>
              <a:defRPr sz="750"/>
            </a:lvl2pPr>
            <a:lvl3pPr marL="914400" indent="0">
              <a:buNone/>
              <a:defRPr sz="750"/>
            </a:lvl3pPr>
            <a:lvl4pPr marL="1371600" indent="0">
              <a:buNone/>
              <a:defRPr sz="750"/>
            </a:lvl4pPr>
            <a:lvl5pPr marL="1828800" indent="0">
              <a:buNone/>
              <a:defRPr sz="750"/>
            </a:lvl5pPr>
          </a:lstStyle>
          <a:p>
            <a:pPr lvl="0"/>
            <a:r>
              <a:rPr lang="de-DE" dirty="0"/>
              <a:t>#</a:t>
            </a:r>
            <a:r>
              <a:rPr lang="de-DE" dirty="0" err="1"/>
              <a:t>eventname</a:t>
            </a:r>
            <a:r>
              <a:rPr lang="de-DE" dirty="0"/>
              <a:t> (...)</a:t>
            </a:r>
          </a:p>
        </p:txBody>
      </p:sp>
      <p:sp>
        <p:nvSpPr>
          <p:cNvPr id="38" name="Textplatzhalt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4208830" y="4731346"/>
            <a:ext cx="1183345" cy="3365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750" baseline="0"/>
            </a:lvl1pPr>
            <a:lvl2pPr marL="457200" indent="0">
              <a:buNone/>
              <a:defRPr sz="750"/>
            </a:lvl2pPr>
            <a:lvl3pPr marL="914400" indent="0">
              <a:buNone/>
              <a:defRPr sz="750"/>
            </a:lvl3pPr>
            <a:lvl4pPr marL="1371600" indent="0">
              <a:buNone/>
              <a:defRPr sz="750"/>
            </a:lvl4pPr>
            <a:lvl5pPr marL="1828800" indent="0">
              <a:buNone/>
              <a:defRPr sz="750"/>
            </a:lvl5pPr>
          </a:lstStyle>
          <a:p>
            <a:r>
              <a:rPr lang="de-DE" dirty="0"/>
              <a:t>@</a:t>
            </a:r>
            <a:r>
              <a:rPr lang="de-DE" dirty="0" err="1"/>
              <a:t>yourtwitteraccount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46926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04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-Titel-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64746" y="1079500"/>
            <a:ext cx="8428404" cy="11049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3600" b="1" cap="all">
                <a:solidFill>
                  <a:srgbClr val="0BA2E3"/>
                </a:solidFill>
              </a:defRPr>
            </a:lvl1pPr>
          </a:lstStyle>
          <a:p>
            <a:r>
              <a:rPr lang="de-DE" dirty="0"/>
              <a:t>Kapiteltitel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33748" y="3342261"/>
            <a:ext cx="5562600" cy="126191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rgbClr val="0092D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 hinzufügen</a:t>
            </a:r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3157595" y="4710100"/>
            <a:ext cx="2298700" cy="3365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800"/>
            </a:lvl1pPr>
          </a:lstStyle>
          <a:p>
            <a:pPr lvl="0"/>
            <a:r>
              <a:rPr lang="de-DE" dirty="0"/>
              <a:t>Titel der PPP</a:t>
            </a:r>
          </a:p>
          <a:p>
            <a:pPr lvl="0"/>
            <a:r>
              <a:rPr lang="de-DE" dirty="0"/>
              <a:t>Kapiteltitel</a:t>
            </a:r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5986532" y="4705338"/>
            <a:ext cx="1881187" cy="3365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750"/>
            </a:lvl1pPr>
            <a:lvl2pPr marL="457200" indent="0">
              <a:buNone/>
              <a:defRPr sz="750"/>
            </a:lvl2pPr>
            <a:lvl3pPr marL="914400" indent="0">
              <a:buNone/>
              <a:defRPr sz="750"/>
            </a:lvl3pPr>
            <a:lvl4pPr marL="1371600" indent="0">
              <a:buNone/>
              <a:defRPr sz="750"/>
            </a:lvl4pPr>
            <a:lvl5pPr marL="1828800" indent="0">
              <a:buNone/>
              <a:defRPr sz="750"/>
            </a:lvl5pPr>
          </a:lstStyle>
          <a:p>
            <a:pPr lvl="0"/>
            <a:r>
              <a:rPr lang="de-DE" dirty="0"/>
              <a:t>Name der Unterfolie</a:t>
            </a:r>
          </a:p>
        </p:txBody>
      </p:sp>
      <p:sp>
        <p:nvSpPr>
          <p:cNvPr id="25" name="Foliennummernplatzhalter 5"/>
          <p:cNvSpPr txBox="1">
            <a:spLocks/>
          </p:cNvSpPr>
          <p:nvPr userDrawn="1"/>
        </p:nvSpPr>
        <p:spPr>
          <a:xfrm>
            <a:off x="7763408" y="4738813"/>
            <a:ext cx="1057063" cy="1697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de-DE"/>
            </a:defPPr>
            <a:lvl1pPr marL="0" algn="r" defTabSz="457200" rtl="0" eaLnBrk="1" latinLnBrk="0" hangingPunct="1">
              <a:lnSpc>
                <a:spcPct val="60000"/>
              </a:lnSpc>
              <a:defRPr sz="800" kern="1200">
                <a:solidFill>
                  <a:srgbClr val="0092D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//</a:t>
            </a:r>
            <a:r>
              <a:rPr lang="de-DE" dirty="0"/>
              <a:t> </a:t>
            </a:r>
            <a:fld id="{8E821C83-84D4-BF47-9BEB-DE7BBACF0AD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8" name="Textfeld 27"/>
          <p:cNvSpPr txBox="1"/>
          <p:nvPr userDrawn="1"/>
        </p:nvSpPr>
        <p:spPr>
          <a:xfrm>
            <a:off x="304789" y="4710351"/>
            <a:ext cx="16574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solidFill>
                  <a:srgbClr val="0092D2"/>
                </a:solidFill>
                <a:latin typeface="Verdana"/>
                <a:cs typeface="Verdana"/>
              </a:rPr>
              <a:t>www.industrialdataspace.org</a:t>
            </a:r>
            <a:endParaRPr lang="de-DE" sz="800" dirty="0">
              <a:solidFill>
                <a:srgbClr val="0092D2"/>
              </a:solidFill>
              <a:latin typeface="Verdana"/>
              <a:cs typeface="Verdana"/>
            </a:endParaRPr>
          </a:p>
        </p:txBody>
      </p:sp>
      <p:cxnSp>
        <p:nvCxnSpPr>
          <p:cNvPr id="29" name="Gerade Verbindung 28"/>
          <p:cNvCxnSpPr/>
          <p:nvPr userDrawn="1"/>
        </p:nvCxnSpPr>
        <p:spPr>
          <a:xfrm>
            <a:off x="400050" y="4654538"/>
            <a:ext cx="8337550" cy="0"/>
          </a:xfrm>
          <a:prstGeom prst="line">
            <a:avLst/>
          </a:prstGeom>
          <a:ln w="9525" cap="rnd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 userDrawn="1"/>
        </p:nvCxnSpPr>
        <p:spPr>
          <a:xfrm>
            <a:off x="3179820" y="4670413"/>
            <a:ext cx="0" cy="176212"/>
          </a:xfrm>
          <a:prstGeom prst="line">
            <a:avLst/>
          </a:prstGeom>
          <a:ln w="9525" cap="rnd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/>
          <p:cNvCxnSpPr/>
          <p:nvPr userDrawn="1"/>
        </p:nvCxnSpPr>
        <p:spPr>
          <a:xfrm>
            <a:off x="6015038" y="4670413"/>
            <a:ext cx="0" cy="176212"/>
          </a:xfrm>
          <a:prstGeom prst="line">
            <a:avLst/>
          </a:prstGeom>
          <a:ln w="9525" cap="rnd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platzhalt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265112" y="2260599"/>
            <a:ext cx="8428037" cy="110706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60000"/>
              </a:lnSpc>
              <a:buNone/>
              <a:defRPr sz="3600" cap="all">
                <a:solidFill>
                  <a:srgbClr val="0BA2E3"/>
                </a:solidFill>
              </a:defRPr>
            </a:lvl1pPr>
          </a:lstStyle>
          <a:p>
            <a:pPr lvl="0"/>
            <a:r>
              <a:rPr lang="de-DE" dirty="0" err="1"/>
              <a:t>Kap.titelzusatz</a:t>
            </a:r>
            <a:endParaRPr lang="de-DE" dirty="0"/>
          </a:p>
        </p:txBody>
      </p:sp>
      <p:sp>
        <p:nvSpPr>
          <p:cNvPr id="13" name="Rechteck 12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403" y="92538"/>
            <a:ext cx="1632727" cy="5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94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eingerüc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 userDrawn="1"/>
        </p:nvSpPr>
        <p:spPr>
          <a:xfrm>
            <a:off x="304789" y="4710351"/>
            <a:ext cx="165745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50" dirty="0" err="1">
                <a:solidFill>
                  <a:srgbClr val="0092D2"/>
                </a:solidFill>
                <a:latin typeface="Verdana"/>
                <a:cs typeface="Verdana"/>
              </a:rPr>
              <a:t>www.industrialdataspace.org</a:t>
            </a:r>
            <a:endParaRPr lang="de-DE" sz="750" dirty="0">
              <a:solidFill>
                <a:srgbClr val="0092D2"/>
              </a:solidFill>
              <a:latin typeface="Verdana"/>
              <a:cs typeface="Verdana"/>
            </a:endParaRPr>
          </a:p>
        </p:txBody>
      </p:sp>
      <p:sp>
        <p:nvSpPr>
          <p:cNvPr id="9" name="Foliennummernplatzhalter 5"/>
          <p:cNvSpPr txBox="1">
            <a:spLocks/>
          </p:cNvSpPr>
          <p:nvPr userDrawn="1"/>
        </p:nvSpPr>
        <p:spPr>
          <a:xfrm>
            <a:off x="7763408" y="4738813"/>
            <a:ext cx="1057063" cy="1697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de-DE"/>
            </a:defPPr>
            <a:lvl1pPr marL="0" algn="r" defTabSz="457200" rtl="0" eaLnBrk="1" latinLnBrk="0" hangingPunct="1">
              <a:lnSpc>
                <a:spcPct val="60000"/>
              </a:lnSpc>
              <a:defRPr sz="800" kern="1200">
                <a:solidFill>
                  <a:srgbClr val="0092D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//</a:t>
            </a:r>
            <a:r>
              <a:rPr lang="de-DE" dirty="0"/>
              <a:t> </a:t>
            </a:r>
            <a:fld id="{8E821C83-84D4-BF47-9BEB-DE7BBACF0AD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extplatzhalt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3157595" y="4710100"/>
            <a:ext cx="2298700" cy="3365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750"/>
            </a:lvl1pPr>
          </a:lstStyle>
          <a:p>
            <a:pPr lvl="0"/>
            <a:r>
              <a:rPr lang="de-DE" dirty="0"/>
              <a:t>Titel der PPP</a:t>
            </a:r>
          </a:p>
          <a:p>
            <a:pPr lvl="0"/>
            <a:r>
              <a:rPr lang="de-DE" dirty="0"/>
              <a:t>Kapiteltitel</a:t>
            </a:r>
          </a:p>
        </p:txBody>
      </p:sp>
      <p:sp>
        <p:nvSpPr>
          <p:cNvPr id="11" name="Textplatzhalt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5986532" y="4705338"/>
            <a:ext cx="1881187" cy="3365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750"/>
            </a:lvl1pPr>
            <a:lvl2pPr marL="457200" indent="0">
              <a:buNone/>
              <a:defRPr sz="750"/>
            </a:lvl2pPr>
            <a:lvl3pPr marL="914400" indent="0">
              <a:buNone/>
              <a:defRPr sz="750"/>
            </a:lvl3pPr>
            <a:lvl4pPr marL="1371600" indent="0">
              <a:buNone/>
              <a:defRPr sz="750"/>
            </a:lvl4pPr>
            <a:lvl5pPr marL="1828800" indent="0">
              <a:buNone/>
              <a:defRPr sz="750"/>
            </a:lvl5pPr>
          </a:lstStyle>
          <a:p>
            <a:pPr lvl="0"/>
            <a:r>
              <a:rPr lang="de-DE" dirty="0"/>
              <a:t>Name der Unterfolie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7" hasCustomPrompt="1"/>
          </p:nvPr>
        </p:nvSpPr>
        <p:spPr>
          <a:xfrm>
            <a:off x="3128848" y="1714499"/>
            <a:ext cx="5562600" cy="25158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30" name="Gerade Verbindung 29"/>
          <p:cNvCxnSpPr/>
          <p:nvPr userDrawn="1"/>
        </p:nvCxnSpPr>
        <p:spPr>
          <a:xfrm>
            <a:off x="400050" y="4654538"/>
            <a:ext cx="8337550" cy="0"/>
          </a:xfrm>
          <a:prstGeom prst="line">
            <a:avLst/>
          </a:prstGeom>
          <a:ln w="9525" cap="rnd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/>
          <p:cNvCxnSpPr/>
          <p:nvPr userDrawn="1"/>
        </p:nvCxnSpPr>
        <p:spPr>
          <a:xfrm>
            <a:off x="3179820" y="4670413"/>
            <a:ext cx="0" cy="176212"/>
          </a:xfrm>
          <a:prstGeom prst="line">
            <a:avLst/>
          </a:prstGeom>
          <a:ln w="9525" cap="rnd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 userDrawn="1"/>
        </p:nvCxnSpPr>
        <p:spPr>
          <a:xfrm>
            <a:off x="6015038" y="4670413"/>
            <a:ext cx="0" cy="176212"/>
          </a:xfrm>
          <a:prstGeom prst="line">
            <a:avLst/>
          </a:prstGeom>
          <a:ln w="9525" cap="rnd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309206" y="520700"/>
            <a:ext cx="7012344" cy="5969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1800" b="1" cap="all" baseline="0">
                <a:solidFill>
                  <a:srgbClr val="0BA2E3"/>
                </a:solidFill>
              </a:defRPr>
            </a:lvl1pPr>
          </a:lstStyle>
          <a:p>
            <a:r>
              <a:rPr lang="de-DE" dirty="0" err="1"/>
              <a:t>ThemenHeadline</a:t>
            </a:r>
            <a:endParaRPr lang="de-DE" dirty="0"/>
          </a:p>
        </p:txBody>
      </p:sp>
      <p:sp>
        <p:nvSpPr>
          <p:cNvPr id="18" name="Textplatzhalt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04800" y="1117600"/>
            <a:ext cx="7016750" cy="596899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60000"/>
              </a:lnSpc>
              <a:buNone/>
              <a:defRPr sz="1800" cap="all">
                <a:solidFill>
                  <a:srgbClr val="0BA2E3"/>
                </a:solidFill>
              </a:defRPr>
            </a:lvl1pPr>
          </a:lstStyle>
          <a:p>
            <a:pPr lvl="0"/>
            <a:r>
              <a:rPr lang="de-DE" dirty="0" err="1"/>
              <a:t>Subthema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2867326-4AE9-794E-8F64-CB236DB707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9793" y="176093"/>
            <a:ext cx="1386229" cy="481532"/>
          </a:xfrm>
          <a:prstGeom prst="rect">
            <a:avLst/>
          </a:prstGeom>
        </p:spPr>
      </p:pic>
      <p:sp>
        <p:nvSpPr>
          <p:cNvPr id="14" name="Rechteck 13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403" y="92538"/>
            <a:ext cx="1632727" cy="5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103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enheadline leer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 userDrawn="1"/>
        </p:nvSpPr>
        <p:spPr>
          <a:xfrm>
            <a:off x="304789" y="4710351"/>
            <a:ext cx="189094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50" dirty="0">
                <a:solidFill>
                  <a:srgbClr val="0092D2"/>
                </a:solidFill>
                <a:latin typeface="Verdana"/>
                <a:cs typeface="Verdana"/>
              </a:rPr>
              <a:t>www.internationaldataspaces.org</a:t>
            </a:r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763408" y="4738813"/>
            <a:ext cx="1057063" cy="1697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de-DE"/>
            </a:defPPr>
            <a:lvl1pPr marL="0" algn="r" defTabSz="457200" rtl="0" eaLnBrk="1" latinLnBrk="0" hangingPunct="1">
              <a:lnSpc>
                <a:spcPct val="60000"/>
              </a:lnSpc>
              <a:defRPr sz="800" kern="1200">
                <a:solidFill>
                  <a:srgbClr val="0092D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//</a:t>
            </a:r>
            <a:r>
              <a:rPr lang="de-DE" dirty="0"/>
              <a:t> </a:t>
            </a:r>
            <a:fld id="{DA28A8A7-1DE1-8B42-B22F-FAE404325B0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09206" y="520700"/>
            <a:ext cx="7012344" cy="5969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1800" b="1" cap="all" baseline="0">
                <a:solidFill>
                  <a:srgbClr val="0BA2E3"/>
                </a:solidFill>
              </a:defRPr>
            </a:lvl1pPr>
          </a:lstStyle>
          <a:p>
            <a:r>
              <a:rPr lang="de-DE" dirty="0" err="1"/>
              <a:t>ThemenHeadline</a:t>
            </a:r>
            <a:endParaRPr lang="de-DE" dirty="0"/>
          </a:p>
        </p:txBody>
      </p:sp>
      <p:sp>
        <p:nvSpPr>
          <p:cNvPr id="13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04800" y="1117600"/>
            <a:ext cx="7016750" cy="596899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60000"/>
              </a:lnSpc>
              <a:buNone/>
              <a:defRPr sz="1800" cap="all">
                <a:solidFill>
                  <a:srgbClr val="0BA2E3"/>
                </a:solidFill>
              </a:defRPr>
            </a:lvl1pPr>
          </a:lstStyle>
          <a:p>
            <a:pPr lvl="0"/>
            <a:r>
              <a:rPr lang="de-DE" dirty="0" err="1"/>
              <a:t>Subthema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2867326-4AE9-794E-8F64-CB236DB707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9793" y="176093"/>
            <a:ext cx="1386229" cy="481532"/>
          </a:xfrm>
          <a:prstGeom prst="rect">
            <a:avLst/>
          </a:prstGeom>
        </p:spPr>
      </p:pic>
      <p:sp>
        <p:nvSpPr>
          <p:cNvPr id="9" name="Rechteck 8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403" y="92538"/>
            <a:ext cx="1632727" cy="5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82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hteck 4"/>
          <p:cNvSpPr/>
          <p:nvPr userDrawn="1"/>
        </p:nvSpPr>
        <p:spPr>
          <a:xfrm>
            <a:off x="419844" y="1277599"/>
            <a:ext cx="8424936" cy="348719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2867326-4AE9-794E-8F64-CB236DB707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09793" y="176093"/>
            <a:ext cx="1386229" cy="481532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403" y="92538"/>
            <a:ext cx="1632727" cy="5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0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oliennummernplatzhalter 5"/>
          <p:cNvSpPr txBox="1">
            <a:spLocks/>
          </p:cNvSpPr>
          <p:nvPr userDrawn="1"/>
        </p:nvSpPr>
        <p:spPr>
          <a:xfrm>
            <a:off x="7763408" y="4738813"/>
            <a:ext cx="1057063" cy="1697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de-DE"/>
            </a:defPPr>
            <a:lvl1pPr marL="0" algn="r" defTabSz="457200" rtl="0" eaLnBrk="1" latinLnBrk="0" hangingPunct="1">
              <a:lnSpc>
                <a:spcPct val="60000"/>
              </a:lnSpc>
              <a:defRPr sz="800" kern="1200">
                <a:solidFill>
                  <a:srgbClr val="0092D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//</a:t>
            </a:r>
            <a:r>
              <a:rPr lang="de-DE" dirty="0"/>
              <a:t> </a:t>
            </a:r>
            <a:fld id="{8E821C83-84D4-BF47-9BEB-DE7BBACF0AD8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2867326-4AE9-794E-8F64-CB236DB707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9793" y="176093"/>
            <a:ext cx="1386229" cy="481532"/>
          </a:xfrm>
          <a:prstGeom prst="rect">
            <a:avLst/>
          </a:prstGeom>
        </p:spPr>
      </p:pic>
      <p:sp>
        <p:nvSpPr>
          <p:cNvPr id="9" name="Textfeld 8"/>
          <p:cNvSpPr txBox="1"/>
          <p:nvPr userDrawn="1"/>
        </p:nvSpPr>
        <p:spPr>
          <a:xfrm>
            <a:off x="304789" y="4710351"/>
            <a:ext cx="189094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50" dirty="0">
                <a:solidFill>
                  <a:srgbClr val="0092D2"/>
                </a:solidFill>
                <a:latin typeface="Verdana"/>
                <a:cs typeface="Verdana"/>
              </a:rPr>
              <a:t>www.internationaldataspaces.org</a:t>
            </a:r>
          </a:p>
        </p:txBody>
      </p:sp>
      <p:sp>
        <p:nvSpPr>
          <p:cNvPr id="7" name="Rechteck 6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403" y="92538"/>
            <a:ext cx="1632727" cy="5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8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eer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1" b="40175"/>
          <a:stretch/>
        </p:blipFill>
        <p:spPr>
          <a:xfrm>
            <a:off x="-3616" y="-20537"/>
            <a:ext cx="9147615" cy="5184576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0" name="Rechteck 9"/>
          <p:cNvSpPr/>
          <p:nvPr userDrawn="1"/>
        </p:nvSpPr>
        <p:spPr>
          <a:xfrm>
            <a:off x="-3615" y="-20537"/>
            <a:ext cx="9147615" cy="5184576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oliennummernplatzhalter 5"/>
          <p:cNvSpPr txBox="1">
            <a:spLocks/>
          </p:cNvSpPr>
          <p:nvPr userDrawn="1"/>
        </p:nvSpPr>
        <p:spPr>
          <a:xfrm>
            <a:off x="7763408" y="4738813"/>
            <a:ext cx="1057063" cy="1697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de-DE"/>
            </a:defPPr>
            <a:lvl1pPr marL="0" algn="r" defTabSz="457200" rtl="0" eaLnBrk="1" latinLnBrk="0" hangingPunct="1">
              <a:lnSpc>
                <a:spcPct val="60000"/>
              </a:lnSpc>
              <a:defRPr sz="800" kern="1200">
                <a:solidFill>
                  <a:srgbClr val="0092D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//</a:t>
            </a:r>
            <a:r>
              <a:rPr lang="de-DE" dirty="0"/>
              <a:t> </a:t>
            </a:r>
            <a:fld id="{8E821C83-84D4-BF47-9BEB-DE7BBACF0AD8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2867326-4AE9-794E-8F64-CB236DB707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09793" y="176093"/>
            <a:ext cx="1386229" cy="481532"/>
          </a:xfrm>
          <a:prstGeom prst="rect">
            <a:avLst/>
          </a:prstGeom>
        </p:spPr>
      </p:pic>
      <p:sp>
        <p:nvSpPr>
          <p:cNvPr id="9" name="Textfeld 8"/>
          <p:cNvSpPr txBox="1"/>
          <p:nvPr userDrawn="1"/>
        </p:nvSpPr>
        <p:spPr>
          <a:xfrm>
            <a:off x="304789" y="4710351"/>
            <a:ext cx="189094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50" dirty="0">
                <a:solidFill>
                  <a:srgbClr val="0092D2"/>
                </a:solidFill>
                <a:latin typeface="Verdana"/>
                <a:cs typeface="Verdana"/>
              </a:rPr>
              <a:t>www.internationaldataspaces.org</a:t>
            </a:r>
          </a:p>
        </p:txBody>
      </p:sp>
      <p:sp>
        <p:nvSpPr>
          <p:cNvPr id="12" name="Rechteck 11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403" y="92538"/>
            <a:ext cx="1632727" cy="5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778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eer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00"/>
          <a:stretch/>
        </p:blipFill>
        <p:spPr>
          <a:xfrm>
            <a:off x="-1370" y="-1"/>
            <a:ext cx="9145370" cy="5164039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-1614" y="-23805"/>
            <a:ext cx="9145614" cy="516730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oliennummernplatzhalter 5"/>
          <p:cNvSpPr txBox="1">
            <a:spLocks/>
          </p:cNvSpPr>
          <p:nvPr userDrawn="1"/>
        </p:nvSpPr>
        <p:spPr>
          <a:xfrm>
            <a:off x="7763408" y="4738813"/>
            <a:ext cx="1057063" cy="1697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de-DE"/>
            </a:defPPr>
            <a:lvl1pPr marL="0" algn="r" defTabSz="457200" rtl="0" eaLnBrk="1" latinLnBrk="0" hangingPunct="1">
              <a:lnSpc>
                <a:spcPct val="60000"/>
              </a:lnSpc>
              <a:defRPr sz="800" kern="1200">
                <a:solidFill>
                  <a:srgbClr val="0092D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//</a:t>
            </a:r>
            <a:r>
              <a:rPr lang="de-DE" dirty="0"/>
              <a:t> </a:t>
            </a:r>
            <a:fld id="{8E821C83-84D4-BF47-9BEB-DE7BBACF0AD8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2867326-4AE9-794E-8F64-CB236DB707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09793" y="176093"/>
            <a:ext cx="1386229" cy="481532"/>
          </a:xfrm>
          <a:prstGeom prst="rect">
            <a:avLst/>
          </a:prstGeom>
        </p:spPr>
      </p:pic>
      <p:sp>
        <p:nvSpPr>
          <p:cNvPr id="9" name="Textfeld 8"/>
          <p:cNvSpPr txBox="1"/>
          <p:nvPr userDrawn="1"/>
        </p:nvSpPr>
        <p:spPr>
          <a:xfrm>
            <a:off x="304789" y="4710351"/>
            <a:ext cx="189094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50" dirty="0">
                <a:solidFill>
                  <a:srgbClr val="0092D2"/>
                </a:solidFill>
                <a:latin typeface="Verdana"/>
                <a:cs typeface="Verdana"/>
              </a:rPr>
              <a:t>www.internationaldataspaces.org</a:t>
            </a:r>
          </a:p>
        </p:txBody>
      </p:sp>
      <p:sp>
        <p:nvSpPr>
          <p:cNvPr id="10" name="Rechteck 9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403" y="92538"/>
            <a:ext cx="1632727" cy="5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01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r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6"/>
          <a:stretch/>
        </p:blipFill>
        <p:spPr>
          <a:xfrm>
            <a:off x="0" y="-20538"/>
            <a:ext cx="9145614" cy="5164038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>
          <a:xfrm>
            <a:off x="0" y="-23805"/>
            <a:ext cx="9145614" cy="5167305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oliennummernplatzhalter 5"/>
          <p:cNvSpPr txBox="1">
            <a:spLocks/>
          </p:cNvSpPr>
          <p:nvPr userDrawn="1"/>
        </p:nvSpPr>
        <p:spPr>
          <a:xfrm>
            <a:off x="7763408" y="4738813"/>
            <a:ext cx="1057063" cy="1697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de-DE"/>
            </a:defPPr>
            <a:lvl1pPr marL="0" algn="r" defTabSz="457200" rtl="0" eaLnBrk="1" latinLnBrk="0" hangingPunct="1">
              <a:lnSpc>
                <a:spcPct val="60000"/>
              </a:lnSpc>
              <a:defRPr sz="800" kern="1200">
                <a:solidFill>
                  <a:srgbClr val="0092D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//</a:t>
            </a:r>
            <a:r>
              <a:rPr lang="de-DE" dirty="0"/>
              <a:t> </a:t>
            </a:r>
            <a:fld id="{8E821C83-84D4-BF47-9BEB-DE7BBACF0AD8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2867326-4AE9-794E-8F64-CB236DB707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09793" y="176093"/>
            <a:ext cx="1386229" cy="481532"/>
          </a:xfrm>
          <a:prstGeom prst="rect">
            <a:avLst/>
          </a:prstGeom>
        </p:spPr>
      </p:pic>
      <p:sp>
        <p:nvSpPr>
          <p:cNvPr id="9" name="Textfeld 8"/>
          <p:cNvSpPr txBox="1"/>
          <p:nvPr userDrawn="1"/>
        </p:nvSpPr>
        <p:spPr>
          <a:xfrm>
            <a:off x="304789" y="4710351"/>
            <a:ext cx="189094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50" dirty="0">
                <a:solidFill>
                  <a:srgbClr val="0092D2"/>
                </a:solidFill>
                <a:latin typeface="Verdana"/>
                <a:cs typeface="Verdana"/>
              </a:rPr>
              <a:t>www.internationaldataspaces.org</a:t>
            </a:r>
          </a:p>
        </p:txBody>
      </p:sp>
      <p:sp>
        <p:nvSpPr>
          <p:cNvPr id="7" name="Rechteck 6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403" y="92538"/>
            <a:ext cx="1632727" cy="5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92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1517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878313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54" r:id="rId4"/>
    <p:sldLayoutId id="2147483764" r:id="rId5"/>
    <p:sldLayoutId id="2147483659" r:id="rId6"/>
    <p:sldLayoutId id="2147483768" r:id="rId7"/>
    <p:sldLayoutId id="2147483767" r:id="rId8"/>
    <p:sldLayoutId id="2147483766" r:id="rId9"/>
    <p:sldLayoutId id="2147483670" r:id="rId10"/>
    <p:sldLayoutId id="2147483765" r:id="rId11"/>
    <p:sldLayoutId id="2147483754" r:id="rId12"/>
    <p:sldLayoutId id="2147483758" r:id="rId13"/>
    <p:sldLayoutId id="2147483759" r:id="rId14"/>
    <p:sldLayoutId id="2147483769" r:id="rId1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1800" b="1" kern="1200" cap="all">
          <a:solidFill>
            <a:schemeClr val="tx1"/>
          </a:solidFill>
          <a:latin typeface="Verdana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Verdana"/>
          <a:ea typeface="+mn-ea"/>
          <a:cs typeface="Verdan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200" kern="1200">
          <a:solidFill>
            <a:schemeClr val="tx1"/>
          </a:solidFill>
          <a:latin typeface="Verdana"/>
          <a:ea typeface="+mn-ea"/>
          <a:cs typeface="Verdan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Verdana"/>
          <a:ea typeface="+mn-ea"/>
          <a:cs typeface="Verdan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000" i="1" kern="1200" cap="all">
          <a:solidFill>
            <a:schemeClr val="tx1"/>
          </a:solidFill>
          <a:latin typeface="Georgia"/>
          <a:ea typeface="+mn-ea"/>
          <a:cs typeface="Georgi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i="1" kern="1200">
          <a:solidFill>
            <a:schemeClr val="tx1"/>
          </a:solidFill>
          <a:latin typeface="Georgia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dustrial-data-space/trusted-connector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4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467544" y="2355726"/>
            <a:ext cx="8647113" cy="1089025"/>
          </a:xfrm>
        </p:spPr>
        <p:txBody>
          <a:bodyPr/>
          <a:lstStyle/>
          <a:p>
            <a:pPr algn="l"/>
            <a:r>
              <a:rPr lang="de-DE" sz="2000" dirty="0"/>
              <a:t>International Data </a:t>
            </a:r>
            <a:r>
              <a:rPr lang="de-DE" sz="2000" dirty="0" err="1"/>
              <a:t>spaces</a:t>
            </a:r>
            <a:endParaRPr lang="de-DE" sz="200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6163542" y="3651870"/>
            <a:ext cx="2546350" cy="3683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dirty="0"/>
              <a:t>DORTMUND, AUGUST 24th, 2021</a:t>
            </a:r>
          </a:p>
        </p:txBody>
      </p:sp>
      <p:sp>
        <p:nvSpPr>
          <p:cNvPr id="4" name="Untertitel 3"/>
          <p:cNvSpPr>
            <a:spLocks noGrp="1"/>
          </p:cNvSpPr>
          <p:nvPr>
            <p:ph type="subTitle" idx="4294967295"/>
          </p:nvPr>
        </p:nvSpPr>
        <p:spPr>
          <a:xfrm>
            <a:off x="467544" y="3444751"/>
            <a:ext cx="5680075" cy="102552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de-DE" sz="1600" dirty="0">
                <a:solidFill>
                  <a:srgbClr val="0092D2"/>
                </a:solidFill>
              </a:rPr>
              <a:t>IDSA PLUGFEST</a:t>
            </a:r>
          </a:p>
          <a:p>
            <a:pPr marL="0" indent="0" algn="l">
              <a:buNone/>
            </a:pPr>
            <a:r>
              <a:rPr lang="de-DE" sz="1400" dirty="0"/>
              <a:t>HENDRIK MEYER ZUM FELDE</a:t>
            </a:r>
          </a:p>
        </p:txBody>
      </p:sp>
    </p:spTree>
    <p:extLst>
      <p:ext uri="{BB962C8B-B14F-4D97-AF65-F5344CB8AC3E}">
        <p14:creationId xmlns:p14="http://schemas.microsoft.com/office/powerpoint/2010/main" val="1699379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D80AB05F-29D3-4153-950A-568417D59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Apache Camel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C58216B-4C51-4E98-BD20-2CBAFDE783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Workshop all </a:t>
            </a:r>
            <a:r>
              <a:rPr lang="de-DE" dirty="0" err="1"/>
              <a:t>about</a:t>
            </a:r>
            <a:r>
              <a:rPr lang="de-DE" dirty="0"/>
              <a:t>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13FBD80-3B29-4A97-9A77-A7BD5D2C62F3}"/>
              </a:ext>
            </a:extLst>
          </p:cNvPr>
          <p:cNvSpPr txBox="1"/>
          <p:nvPr/>
        </p:nvSpPr>
        <p:spPr>
          <a:xfrm>
            <a:off x="395536" y="1491630"/>
            <a:ext cx="73448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Apache Camel?</a:t>
            </a:r>
          </a:p>
          <a:p>
            <a:r>
              <a:rPr lang="de-DE" dirty="0"/>
              <a:t>	Open source </a:t>
            </a:r>
            <a:r>
              <a:rPr lang="de-DE" dirty="0" err="1"/>
              <a:t>framework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in IDS </a:t>
            </a:r>
            <a:r>
              <a:rPr lang="de-DE" dirty="0" err="1"/>
              <a:t>connectors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message</a:t>
            </a:r>
            <a:r>
              <a:rPr lang="de-DE" dirty="0"/>
              <a:t> </a:t>
            </a:r>
            <a:r>
              <a:rPr lang="de-DE" dirty="0" err="1"/>
              <a:t>processing</a:t>
            </a:r>
            <a:endParaRPr lang="de-DE" dirty="0"/>
          </a:p>
          <a:p>
            <a:endParaRPr lang="de-DE" dirty="0"/>
          </a:p>
          <a:p>
            <a:r>
              <a:rPr lang="de-DE" dirty="0"/>
              <a:t>Motivation:</a:t>
            </a:r>
          </a:p>
          <a:p>
            <a:r>
              <a:rPr lang="de-DE" dirty="0"/>
              <a:t>	Support </a:t>
            </a:r>
            <a:r>
              <a:rPr lang="de-DE" dirty="0" err="1"/>
              <a:t>requests</a:t>
            </a:r>
            <a:r>
              <a:rPr lang="de-DE" dirty="0"/>
              <a:t> </a:t>
            </a:r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focus</a:t>
            </a:r>
            <a:r>
              <a:rPr lang="de-DE" dirty="0"/>
              <a:t> on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usage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Camel </a:t>
            </a:r>
            <a:r>
              <a:rPr lang="de-DE" dirty="0" err="1"/>
              <a:t>Routes</a:t>
            </a:r>
            <a:br>
              <a:rPr lang="de-DE" dirty="0"/>
            </a:br>
            <a:r>
              <a:rPr lang="de-DE" dirty="0"/>
              <a:t>	-&gt;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tutorial</a:t>
            </a:r>
            <a:r>
              <a:rPr lang="de-DE" dirty="0"/>
              <a:t> / crash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needed</a:t>
            </a:r>
            <a:endParaRPr lang="de-DE" dirty="0"/>
          </a:p>
          <a:p>
            <a:endParaRPr lang="de-DE" dirty="0"/>
          </a:p>
          <a:p>
            <a:r>
              <a:rPr lang="de-DE" dirty="0"/>
              <a:t>Goal:</a:t>
            </a:r>
          </a:p>
          <a:p>
            <a:r>
              <a:rPr lang="de-DE" dirty="0"/>
              <a:t>	</a:t>
            </a:r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familiar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common</a:t>
            </a:r>
            <a:r>
              <a:rPr lang="de-DE" dirty="0"/>
              <a:t> Camel </a:t>
            </a:r>
            <a:r>
              <a:rPr lang="de-DE" dirty="0" err="1"/>
              <a:t>Routes</a:t>
            </a:r>
            <a:endParaRPr lang="de-DE" dirty="0"/>
          </a:p>
          <a:p>
            <a:r>
              <a:rPr lang="de-DE" dirty="0"/>
              <a:t>	</a:t>
            </a:r>
            <a:r>
              <a:rPr lang="de-DE" dirty="0" err="1"/>
              <a:t>Gain</a:t>
            </a:r>
            <a:r>
              <a:rPr lang="de-DE" dirty="0"/>
              <a:t> </a:t>
            </a:r>
            <a:r>
              <a:rPr lang="de-DE" dirty="0" err="1"/>
              <a:t>basic</a:t>
            </a:r>
            <a:r>
              <a:rPr lang="de-DE" dirty="0"/>
              <a:t> </a:t>
            </a:r>
            <a:r>
              <a:rPr lang="de-DE" dirty="0" err="1"/>
              <a:t>pragmatic</a:t>
            </a:r>
            <a:r>
              <a:rPr lang="de-DE" dirty="0"/>
              <a:t> </a:t>
            </a:r>
            <a:r>
              <a:rPr lang="de-DE" dirty="0" err="1"/>
              <a:t>knowledge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Apache Camel</a:t>
            </a:r>
          </a:p>
          <a:p>
            <a:r>
              <a:rPr lang="de-DE" dirty="0"/>
              <a:t>	</a:t>
            </a:r>
            <a:r>
              <a:rPr lang="de-DE" dirty="0" err="1"/>
              <a:t>Step-by-step</a:t>
            </a:r>
            <a:r>
              <a:rPr lang="de-DE" dirty="0"/>
              <a:t> </a:t>
            </a:r>
            <a:r>
              <a:rPr lang="de-DE" dirty="0" err="1"/>
              <a:t>guide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different </a:t>
            </a:r>
            <a:r>
              <a:rPr lang="de-DE" dirty="0" err="1"/>
              <a:t>guided</a:t>
            </a:r>
            <a:r>
              <a:rPr lang="de-DE" dirty="0"/>
              <a:t> </a:t>
            </a:r>
            <a:r>
              <a:rPr lang="de-DE" dirty="0" err="1"/>
              <a:t>labs</a:t>
            </a: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545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43AD10-767E-4898-A26D-412E0AFC5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Labs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6D8D0B1-41EF-4D41-AD95-28CAA35E9C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err="1"/>
              <a:t>Starting</a:t>
            </a:r>
            <a:r>
              <a:rPr lang="de-DE" dirty="0"/>
              <a:t> at „Beginner“-Level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6F31464-AFBE-4281-A5A6-B3D5C2052962}"/>
              </a:ext>
            </a:extLst>
          </p:cNvPr>
          <p:cNvSpPr txBox="1"/>
          <p:nvPr/>
        </p:nvSpPr>
        <p:spPr>
          <a:xfrm>
            <a:off x="395536" y="1380727"/>
            <a:ext cx="734481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Labs </a:t>
            </a:r>
            <a:r>
              <a:rPr lang="de-DE" dirty="0" err="1"/>
              <a:t>involve</a:t>
            </a:r>
            <a:r>
              <a:rPr lang="de-DE" dirty="0"/>
              <a:t>:</a:t>
            </a:r>
          </a:p>
          <a:p>
            <a:pPr marL="800100" lvl="1" indent="-342900">
              <a:buAutoNum type="arabicPeriod"/>
            </a:pPr>
            <a:r>
              <a:rPr lang="de-DE" dirty="0"/>
              <a:t>Lab: Basics (</a:t>
            </a:r>
            <a:r>
              <a:rPr lang="de-DE" dirty="0" err="1"/>
              <a:t>processing</a:t>
            </a:r>
            <a:r>
              <a:rPr lang="de-DE" dirty="0"/>
              <a:t> </a:t>
            </a:r>
            <a:r>
              <a:rPr lang="de-DE" dirty="0" err="1"/>
              <a:t>message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in XML Camel </a:t>
            </a:r>
            <a:r>
              <a:rPr lang="de-DE" dirty="0" err="1"/>
              <a:t>Routes</a:t>
            </a:r>
            <a:r>
              <a:rPr lang="de-DE" dirty="0"/>
              <a:t>) </a:t>
            </a:r>
          </a:p>
          <a:p>
            <a:pPr marL="800100" lvl="1" indent="-342900">
              <a:buAutoNum type="arabicPeriod"/>
            </a:pPr>
            <a:r>
              <a:rPr lang="de-DE" dirty="0"/>
              <a:t>Lab: Setting </a:t>
            </a:r>
            <a:r>
              <a:rPr lang="de-DE" dirty="0" err="1"/>
              <a:t>key</a:t>
            </a:r>
            <a:r>
              <a:rPr lang="de-DE" dirty="0"/>
              <a:t> material (</a:t>
            </a:r>
            <a:r>
              <a:rPr lang="de-DE" dirty="0" err="1"/>
              <a:t>providing</a:t>
            </a:r>
            <a:r>
              <a:rPr lang="de-DE" dirty="0"/>
              <a:t> SSL </a:t>
            </a:r>
            <a:r>
              <a:rPr lang="de-DE" dirty="0" err="1"/>
              <a:t>Contexts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IDSCP2)</a:t>
            </a:r>
          </a:p>
          <a:p>
            <a:pPr marL="800100" lvl="1" indent="-342900">
              <a:buAutoNum type="arabicPeriod"/>
            </a:pPr>
            <a:r>
              <a:rPr lang="de-DE" dirty="0"/>
              <a:t>Lab: File Adapter (</a:t>
            </a:r>
            <a:r>
              <a:rPr lang="de-DE" dirty="0" err="1"/>
              <a:t>basic</a:t>
            </a:r>
            <a:r>
              <a:rPr lang="de-DE" dirty="0"/>
              <a:t> </a:t>
            </a:r>
            <a:r>
              <a:rPr lang="de-DE" dirty="0" err="1"/>
              <a:t>reading</a:t>
            </a:r>
            <a:r>
              <a:rPr lang="de-DE" dirty="0"/>
              <a:t> and </a:t>
            </a:r>
            <a:r>
              <a:rPr lang="de-DE" dirty="0" err="1"/>
              <a:t>writing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)</a:t>
            </a:r>
          </a:p>
          <a:p>
            <a:pPr marL="800100" lvl="1" indent="-342900">
              <a:buAutoNum type="arabicPeriod"/>
            </a:pPr>
            <a:r>
              <a:rPr lang="de-DE" dirty="0"/>
              <a:t>Lab: HTTP Adapter (</a:t>
            </a:r>
            <a:r>
              <a:rPr lang="de-DE" dirty="0" err="1"/>
              <a:t>basic</a:t>
            </a:r>
            <a:r>
              <a:rPr lang="de-DE" dirty="0"/>
              <a:t> web </a:t>
            </a:r>
            <a:r>
              <a:rPr lang="de-DE" dirty="0" err="1"/>
              <a:t>communication</a:t>
            </a:r>
            <a:r>
              <a:rPr lang="de-DE" dirty="0"/>
              <a:t>)</a:t>
            </a:r>
          </a:p>
          <a:p>
            <a:pPr marL="800100" lvl="1" indent="-342900">
              <a:buAutoNum type="arabicPeriod"/>
            </a:pPr>
            <a:r>
              <a:rPr lang="de-DE" dirty="0"/>
              <a:t>Lab: </a:t>
            </a:r>
            <a:r>
              <a:rPr lang="de-DE" dirty="0" err="1"/>
              <a:t>Orchestrating</a:t>
            </a:r>
            <a:r>
              <a:rPr lang="de-DE" dirty="0"/>
              <a:t> Camel </a:t>
            </a:r>
            <a:r>
              <a:rPr lang="de-DE" dirty="0" err="1"/>
              <a:t>Processors</a:t>
            </a:r>
            <a:r>
              <a:rPr lang="de-DE" dirty="0"/>
              <a:t> (a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advanced</a:t>
            </a:r>
            <a:r>
              <a:rPr lang="de-DE"/>
              <a:t>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4431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3F5A48-0C64-43D2-B9AE-69F7AE7D5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Important</a:t>
            </a:r>
            <a:r>
              <a:rPr lang="de-DE" dirty="0"/>
              <a:t> links and Info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C25D72-3552-4DB1-8BBB-6172303900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?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8C3D130-EA31-416A-9913-19717F4A0EB2}"/>
              </a:ext>
            </a:extLst>
          </p:cNvPr>
          <p:cNvSpPr txBox="1"/>
          <p:nvPr/>
        </p:nvSpPr>
        <p:spPr>
          <a:xfrm>
            <a:off x="395536" y="1491630"/>
            <a:ext cx="73448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ZIP-Archive </a:t>
            </a:r>
            <a:r>
              <a:rPr lang="de-DE" dirty="0" err="1"/>
              <a:t>with</a:t>
            </a:r>
            <a:r>
              <a:rPr lang="de-DE" dirty="0"/>
              <a:t> lab-</a:t>
            </a:r>
            <a:r>
              <a:rPr lang="de-DE" dirty="0" err="1"/>
              <a:t>instructions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dropped</a:t>
            </a:r>
            <a:r>
              <a:rPr lang="de-DE" dirty="0"/>
              <a:t> in „</a:t>
            </a:r>
            <a:r>
              <a:rPr lang="de-DE" dirty="0" err="1"/>
              <a:t>files</a:t>
            </a:r>
            <a:r>
              <a:rPr lang="de-DE" dirty="0"/>
              <a:t>“ </a:t>
            </a:r>
            <a:br>
              <a:rPr lang="de-DE" dirty="0"/>
            </a:br>
            <a:r>
              <a:rPr lang="de-DE" dirty="0"/>
              <a:t>in Teams-Channel „WS1-Trusted Connector“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Possible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lab‘s</a:t>
            </a:r>
            <a:r>
              <a:rPr lang="de-DE" dirty="0"/>
              <a:t> </a:t>
            </a:r>
            <a:r>
              <a:rPr lang="de-DE" dirty="0" err="1"/>
              <a:t>prepared</a:t>
            </a:r>
            <a:r>
              <a:rPr lang="de-DE" dirty="0"/>
              <a:t> </a:t>
            </a:r>
            <a:r>
              <a:rPr lang="de-DE" dirty="0" err="1"/>
              <a:t>docker</a:t>
            </a:r>
            <a:r>
              <a:rPr lang="de-DE" dirty="0"/>
              <a:t> </a:t>
            </a:r>
            <a:r>
              <a:rPr lang="de-DE" dirty="0" err="1"/>
              <a:t>containers</a:t>
            </a:r>
            <a:r>
              <a:rPr lang="de-DE" dirty="0"/>
              <a:t> (</a:t>
            </a:r>
            <a:r>
              <a:rPr lang="de-DE" dirty="0" err="1"/>
              <a:t>saves</a:t>
            </a:r>
            <a:r>
              <a:rPr lang="de-DE" dirty="0"/>
              <a:t> time)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Also possible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containers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github</a:t>
            </a:r>
            <a:r>
              <a:rPr lang="de-DE" dirty="0"/>
              <a:t> </a:t>
            </a:r>
            <a:r>
              <a:rPr lang="de-DE" dirty="0" err="1"/>
              <a:t>repository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>
                <a:hlinkClick r:id="rId2"/>
              </a:rPr>
              <a:t>https://github.com/industrial-data-space/trusted-connector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2973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1479" y="3681618"/>
            <a:ext cx="1136438" cy="924303"/>
          </a:xfrm>
          <a:prstGeom prst="rect">
            <a:avLst/>
          </a:prstGeom>
        </p:spPr>
      </p:pic>
      <p:sp>
        <p:nvSpPr>
          <p:cNvPr id="47" name="Untertitel 46"/>
          <p:cNvSpPr>
            <a:spLocks noGrp="1"/>
          </p:cNvSpPr>
          <p:nvPr>
            <p:ph type="subTitle" idx="1"/>
          </p:nvPr>
        </p:nvSpPr>
        <p:spPr>
          <a:xfrm>
            <a:off x="1763688" y="2409303"/>
            <a:ext cx="5679348" cy="1026348"/>
          </a:xfrm>
        </p:spPr>
        <p:txBody>
          <a:bodyPr>
            <a:normAutofit/>
          </a:bodyPr>
          <a:lstStyle/>
          <a:p>
            <a:r>
              <a:rPr lang="de-DE" sz="2800" dirty="0" err="1"/>
              <a:t>Join</a:t>
            </a:r>
            <a:r>
              <a:rPr lang="de-DE" sz="2800" dirty="0"/>
              <a:t> </a:t>
            </a:r>
            <a:r>
              <a:rPr lang="de-DE" sz="2800" dirty="0" err="1"/>
              <a:t>us</a:t>
            </a:r>
            <a:endParaRPr lang="de-DE" sz="2800" dirty="0"/>
          </a:p>
        </p:txBody>
      </p:sp>
      <p:sp>
        <p:nvSpPr>
          <p:cNvPr id="3" name="Textfeld 2"/>
          <p:cNvSpPr txBox="1"/>
          <p:nvPr/>
        </p:nvSpPr>
        <p:spPr>
          <a:xfrm>
            <a:off x="7443036" y="1441450"/>
            <a:ext cx="67358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00" i="1" dirty="0">
                <a:solidFill>
                  <a:schemeClr val="bg1"/>
                </a:solidFill>
                <a:latin typeface="Georgia" panose="02040502050405020303" pitchFamily="18" charset="0"/>
              </a:rPr>
              <a:t>!</a:t>
            </a: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4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1108" y="4091148"/>
            <a:ext cx="333975" cy="271633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5" cstate="screen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9858" y="4691869"/>
            <a:ext cx="354320" cy="354320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6919698" y="3977386"/>
            <a:ext cx="2044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i="1" dirty="0">
                <a:solidFill>
                  <a:schemeClr val="bg1"/>
                </a:solidFill>
                <a:latin typeface="Georgia" panose="02040502050405020303" pitchFamily="18" charset="0"/>
              </a:rPr>
              <a:t>@</a:t>
            </a:r>
            <a:r>
              <a:rPr lang="de-DE" sz="1200" i="1" dirty="0" err="1">
                <a:solidFill>
                  <a:schemeClr val="bg1"/>
                </a:solidFill>
                <a:latin typeface="Georgia" panose="02040502050405020303" pitchFamily="18" charset="0"/>
              </a:rPr>
              <a:t>ids_association</a:t>
            </a:r>
            <a:endParaRPr lang="de-DE" sz="1200" i="1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r>
              <a:rPr lang="de-DE" sz="1200" i="1" dirty="0">
                <a:solidFill>
                  <a:schemeClr val="bg1"/>
                </a:solidFill>
                <a:latin typeface="Georgia" panose="02040502050405020303" pitchFamily="18" charset="0"/>
              </a:rPr>
              <a:t># </a:t>
            </a:r>
            <a:r>
              <a:rPr lang="de-DE" sz="1200" i="1" dirty="0" err="1">
                <a:solidFill>
                  <a:schemeClr val="bg1"/>
                </a:solidFill>
                <a:latin typeface="Georgia" panose="02040502050405020303" pitchFamily="18" charset="0"/>
              </a:rPr>
              <a:t>internationaldataspaces</a:t>
            </a:r>
            <a:endParaRPr lang="de-DE" sz="1200" i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5454178" y="4600897"/>
            <a:ext cx="3006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>
                <a:solidFill>
                  <a:schemeClr val="bg1"/>
                </a:solidFill>
                <a:latin typeface="Georgia" panose="02040502050405020303" pitchFamily="18" charset="0"/>
              </a:rPr>
              <a:t>www.internationaldataspaces.org </a:t>
            </a:r>
            <a:r>
              <a:rPr lang="de-DE" sz="1100" i="1" dirty="0">
                <a:solidFill>
                  <a:schemeClr val="bg1"/>
                </a:solidFill>
                <a:latin typeface="Georgia" panose="02040502050405020303" pitchFamily="18" charset="0"/>
              </a:rPr>
              <a:t>Ressource Hub – Press Area – Blog </a:t>
            </a:r>
          </a:p>
        </p:txBody>
      </p:sp>
      <p:sp>
        <p:nvSpPr>
          <p:cNvPr id="13" name="Untertitel 46"/>
          <p:cNvSpPr txBox="1">
            <a:spLocks/>
          </p:cNvSpPr>
          <p:nvPr/>
        </p:nvSpPr>
        <p:spPr>
          <a:xfrm>
            <a:off x="971600" y="3250742"/>
            <a:ext cx="3215532" cy="1458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None/>
              <a:defRPr sz="3600" kern="1200" cap="all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Verdana"/>
                <a:ea typeface="+mn-ea"/>
                <a:cs typeface="Verdana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>
                    <a:tint val="75000"/>
                  </a:schemeClr>
                </a:solidFill>
                <a:latin typeface="Verdana"/>
                <a:ea typeface="+mn-ea"/>
                <a:cs typeface="Verdana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000" i="1" kern="1200" cap="all">
                <a:solidFill>
                  <a:schemeClr val="tx1">
                    <a:tint val="75000"/>
                  </a:schemeClr>
                </a:solidFill>
                <a:latin typeface="Georgia"/>
                <a:ea typeface="+mn-ea"/>
                <a:cs typeface="Georgia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Georgia"/>
                <a:ea typeface="+mn-ea"/>
                <a:cs typeface="Georgia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Hendrik Meyer zum Felde</a:t>
            </a:r>
          </a:p>
          <a:p>
            <a:endParaRPr lang="de-DE" sz="900" dirty="0">
              <a:solidFill>
                <a:schemeClr val="tx1"/>
              </a:solidFill>
            </a:endParaRPr>
          </a:p>
          <a:p>
            <a:r>
              <a:rPr lang="de-DE" sz="800" dirty="0">
                <a:solidFill>
                  <a:schemeClr val="tx1"/>
                </a:solidFill>
              </a:rPr>
              <a:t>Research Associate</a:t>
            </a:r>
          </a:p>
          <a:p>
            <a:r>
              <a:rPr lang="de-DE" sz="800" dirty="0">
                <a:solidFill>
                  <a:schemeClr val="tx1"/>
                </a:solidFill>
              </a:rPr>
              <a:t>Department Service &amp; </a:t>
            </a:r>
            <a:r>
              <a:rPr lang="de-DE" sz="800" dirty="0" err="1">
                <a:solidFill>
                  <a:schemeClr val="tx1"/>
                </a:solidFill>
              </a:rPr>
              <a:t>Application</a:t>
            </a:r>
            <a:r>
              <a:rPr lang="de-DE" sz="800" dirty="0">
                <a:solidFill>
                  <a:schemeClr val="tx1"/>
                </a:solidFill>
              </a:rPr>
              <a:t> Security</a:t>
            </a:r>
          </a:p>
          <a:p>
            <a:endParaRPr lang="de-DE" sz="800" dirty="0">
              <a:solidFill>
                <a:schemeClr val="tx1"/>
              </a:solidFill>
            </a:endParaRPr>
          </a:p>
          <a:p>
            <a:endParaRPr lang="de-DE" sz="800" dirty="0"/>
          </a:p>
          <a:p>
            <a:endParaRPr lang="de-DE" sz="800" dirty="0"/>
          </a:p>
          <a:p>
            <a:r>
              <a:rPr lang="de-DE" sz="800" dirty="0"/>
              <a:t>Fraunhofer AISEC</a:t>
            </a:r>
          </a:p>
          <a:p>
            <a:r>
              <a:rPr lang="de-DE" sz="800" dirty="0"/>
              <a:t>Lichtenbergstraße 11</a:t>
            </a:r>
          </a:p>
          <a:p>
            <a:r>
              <a:rPr lang="de-DE" sz="800" dirty="0"/>
              <a:t>85748 Garching </a:t>
            </a:r>
            <a:r>
              <a:rPr lang="de-DE" sz="800" dirty="0" err="1"/>
              <a:t>near</a:t>
            </a:r>
            <a:r>
              <a:rPr lang="de-DE" sz="800" dirty="0"/>
              <a:t> Munich | Germany</a:t>
            </a:r>
          </a:p>
          <a:p>
            <a:r>
              <a:rPr lang="de-DE" sz="800" dirty="0"/>
              <a:t>Tel. +49 89 32299 86 190</a:t>
            </a:r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98" y="838796"/>
            <a:ext cx="2381250" cy="417195"/>
          </a:xfrm>
          <a:prstGeom prst="rect">
            <a:avLst/>
          </a:prstGeom>
        </p:spPr>
      </p:pic>
      <p:sp>
        <p:nvSpPr>
          <p:cNvPr id="20" name="Rechteck 19"/>
          <p:cNvSpPr/>
          <p:nvPr/>
        </p:nvSpPr>
        <p:spPr>
          <a:xfrm>
            <a:off x="2984714" y="1856146"/>
            <a:ext cx="1101845" cy="1258819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4" name="Grafik 3" descr="Ein Bild, das Baum, draußen, Person, Gras enthält.&#10;&#10;Automatisch generierte Beschreibung">
            <a:extLst>
              <a:ext uri="{FF2B5EF4-FFF2-40B4-BE49-F238E27FC236}">
                <a16:creationId xmlns:a16="http://schemas.microsoft.com/office/drawing/2014/main" id="{EEB89172-3603-400C-8EBC-7433F29AFF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8886" y="1823567"/>
            <a:ext cx="133350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1871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IndustrialDataSpace">
  <a:themeElements>
    <a:clrScheme name="IDS Farben">
      <a:dk1>
        <a:sysClr val="windowText" lastClr="000000"/>
      </a:dk1>
      <a:lt1>
        <a:sysClr val="window" lastClr="FFFFFF"/>
      </a:lt1>
      <a:dk2>
        <a:srgbClr val="0BA2E3"/>
      </a:dk2>
      <a:lt2>
        <a:srgbClr val="B4B4B4"/>
      </a:lt2>
      <a:accent1>
        <a:srgbClr val="6F6F6E"/>
      </a:accent1>
      <a:accent2>
        <a:srgbClr val="263482"/>
      </a:accent2>
      <a:accent3>
        <a:srgbClr val="3DA434"/>
      </a:accent3>
      <a:accent4>
        <a:srgbClr val="E5007D"/>
      </a:accent4>
      <a:accent5>
        <a:srgbClr val="FFED00"/>
      </a:accent5>
      <a:accent6>
        <a:srgbClr val="CD1316"/>
      </a:accent6>
      <a:hlink>
        <a:srgbClr val="0BA2E3"/>
      </a:hlink>
      <a:folHlink>
        <a:srgbClr val="26348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B27359590170440A54DC26BBD4DA352" ma:contentTypeVersion="9" ma:contentTypeDescription="Ein neues Dokument erstellen." ma:contentTypeScope="" ma:versionID="9e94d7abe188a587e1db9e3976658a07">
  <xsd:schema xmlns:xsd="http://www.w3.org/2001/XMLSchema" xmlns:xs="http://www.w3.org/2001/XMLSchema" xmlns:p="http://schemas.microsoft.com/office/2006/metadata/properties" xmlns:ns2="75a4498a-4ee0-4350-a415-2f2a9c659675" targetNamespace="http://schemas.microsoft.com/office/2006/metadata/properties" ma:root="true" ma:fieldsID="6b83eab210acabe709132e0b0433308e" ns2:_="">
    <xsd:import namespace="75a4498a-4ee0-4350-a415-2f2a9c65967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a4498a-4ee0-4350-a415-2f2a9c6596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CF26241-35EC-4DF5-A35C-C3F6F75846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ABFD92-3A6F-455F-8026-3D35CFB2A1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a4498a-4ee0-4350-a415-2f2a9c6596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4C031B3-D33D-4F79-90F0-F21B84C13EDB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75a4498a-4ee0-4350-a415-2f2a9c659675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268</Words>
  <Application>Microsoft Office PowerPoint</Application>
  <PresentationFormat>Bildschirmpräsentation (16:9)</PresentationFormat>
  <Paragraphs>46</Paragraphs>
  <Slides>5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3" baseType="lpstr">
      <vt:lpstr>Arial</vt:lpstr>
      <vt:lpstr>Calibri</vt:lpstr>
      <vt:lpstr>Frutiger LT Com 55 Roman</vt:lpstr>
      <vt:lpstr>Georgia</vt:lpstr>
      <vt:lpstr>Montserrat-Bold</vt:lpstr>
      <vt:lpstr>Verdana</vt:lpstr>
      <vt:lpstr>IndustrialDataSpace</vt:lpstr>
      <vt:lpstr>think-cell Folie</vt:lpstr>
      <vt:lpstr>International Data spaces</vt:lpstr>
      <vt:lpstr>Getting Started with Apache Camel</vt:lpstr>
      <vt:lpstr>What Labs are available?</vt:lpstr>
      <vt:lpstr>Important links and Info</vt:lpstr>
      <vt:lpstr>PowerPoint-Präsentation</vt:lpstr>
    </vt:vector>
  </TitlesOfParts>
  <Company>Industrial Data Space Asssociation, Fraunhofer ISST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Data Space</dc:title>
  <dc:subject>IDSA Summit 2018</dc:subject>
  <dc:creator>Boris Otto</dc:creator>
  <cp:lastModifiedBy>Meyer zum Felde, Hendrik</cp:lastModifiedBy>
  <cp:revision>864</cp:revision>
  <cp:lastPrinted>2018-06-19T16:38:11Z</cp:lastPrinted>
  <dcterms:created xsi:type="dcterms:W3CDTF">2016-06-08T15:21:09Z</dcterms:created>
  <dcterms:modified xsi:type="dcterms:W3CDTF">2021-08-25T07:58:14Z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0x010100FB27359590170440A54DC26BBD4DA352</vt:lpwstr>
  </property>
</Properties>
</file>